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2"/>
  </p:notesMasterIdLst>
  <p:sldIdLst>
    <p:sldId id="359" r:id="rId2"/>
    <p:sldId id="374" r:id="rId3"/>
    <p:sldId id="375" r:id="rId4"/>
    <p:sldId id="373" r:id="rId5"/>
    <p:sldId id="377" r:id="rId6"/>
    <p:sldId id="378" r:id="rId7"/>
    <p:sldId id="379" r:id="rId8"/>
    <p:sldId id="380" r:id="rId9"/>
    <p:sldId id="388" r:id="rId10"/>
    <p:sldId id="389" r:id="rId11"/>
    <p:sldId id="391" r:id="rId12"/>
    <p:sldId id="390" r:id="rId13"/>
    <p:sldId id="392" r:id="rId14"/>
    <p:sldId id="383" r:id="rId15"/>
    <p:sldId id="386" r:id="rId16"/>
    <p:sldId id="395" r:id="rId17"/>
    <p:sldId id="396" r:id="rId18"/>
    <p:sldId id="397" r:id="rId19"/>
    <p:sldId id="387" r:id="rId20"/>
    <p:sldId id="400" r:id="rId21"/>
    <p:sldId id="398" r:id="rId22"/>
    <p:sldId id="403" r:id="rId23"/>
    <p:sldId id="363" r:id="rId24"/>
    <p:sldId id="401" r:id="rId25"/>
    <p:sldId id="399" r:id="rId26"/>
    <p:sldId id="404" r:id="rId27"/>
    <p:sldId id="384" r:id="rId28"/>
    <p:sldId id="394" r:id="rId29"/>
    <p:sldId id="402" r:id="rId30"/>
    <p:sldId id="3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6EA5"/>
    <a:srgbClr val="001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74699"/>
  </p:normalViewPr>
  <p:slideViewPr>
    <p:cSldViewPr snapToGrid="0" snapToObjects="1">
      <p:cViewPr>
        <p:scale>
          <a:sx n="56" d="100"/>
          <a:sy n="56" d="100"/>
        </p:scale>
        <p:origin x="312" y="688"/>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802B0-5376-5F47-8041-518880CE8421}" type="datetimeFigureOut">
              <a:rPr lang="en-US" smtClean="0"/>
              <a:t>9/9/16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984C4-F11A-1543-9F4C-C2CEF3F8F86E}" type="slidenum">
              <a:rPr lang="en-US" smtClean="0"/>
              <a:t>‹#›</a:t>
            </a:fld>
            <a:endParaRPr lang="en-US" dirty="0"/>
          </a:p>
        </p:txBody>
      </p:sp>
    </p:spTree>
    <p:extLst>
      <p:ext uri="{BB962C8B-B14F-4D97-AF65-F5344CB8AC3E}">
        <p14:creationId xmlns:p14="http://schemas.microsoft.com/office/powerpoint/2010/main" val="519428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 blue = #265994</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a:t>
            </a:fld>
            <a:endParaRPr lang="en-US" dirty="0"/>
          </a:p>
        </p:txBody>
      </p:sp>
    </p:spTree>
    <p:extLst>
      <p:ext uri="{BB962C8B-B14F-4D97-AF65-F5344CB8AC3E}">
        <p14:creationId xmlns:p14="http://schemas.microsoft.com/office/powerpoint/2010/main" val="195964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While the private sector takes on elastic problems, like entertainment</a:t>
            </a:r>
            <a:r>
              <a:rPr lang="en-US" sz="1200" b="0" i="0" u="none" strike="noStrike" kern="1200" baseline="0" dirty="0" smtClean="0">
                <a:solidFill>
                  <a:schemeClr val="tx1"/>
                </a:solidFill>
                <a:effectLst/>
                <a:latin typeface="+mn-lt"/>
                <a:ea typeface="+mn-ea"/>
                <a:cs typeface="+mn-cs"/>
              </a:rPr>
              <a:t> and marketing.</a:t>
            </a:r>
          </a:p>
          <a:p>
            <a:pPr rtl="0" fontAlgn="base"/>
            <a:endParaRPr lang="en-US" sz="1200" b="0" i="0" u="none" strike="noStrike" kern="1200" baseline="0" dirty="0" smtClean="0">
              <a:solidFill>
                <a:schemeClr val="tx1"/>
              </a:solidFill>
              <a:effectLst/>
              <a:latin typeface="+mn-lt"/>
              <a:ea typeface="+mn-ea"/>
              <a:cs typeface="+mn-cs"/>
            </a:endParaRPr>
          </a:p>
          <a:p>
            <a:pPr rtl="0" fontAlgn="base"/>
            <a:r>
              <a:rPr lang="en-US" sz="1200" b="0" i="0" u="none" strike="noStrike" kern="1200" baseline="0" dirty="0" smtClean="0">
                <a:solidFill>
                  <a:schemeClr val="tx1"/>
                </a:solidFill>
                <a:effectLst/>
                <a:latin typeface="+mn-lt"/>
                <a:ea typeface="+mn-ea"/>
                <a:cs typeface="+mn-cs"/>
              </a:rPr>
              <a:t>Government takes on hard problems like homelessness, health, safety, defense, trade</a:t>
            </a:r>
            <a:endParaRPr lang="en-US" sz="1200" b="0" i="0" u="none" strike="noStrike" kern="1200" dirty="0" smtClean="0">
              <a:solidFill>
                <a:schemeClr val="tx1"/>
              </a:solidFill>
              <a:effectLst/>
              <a:latin typeface="+mn-lt"/>
              <a:ea typeface="+mn-ea"/>
              <a:cs typeface="+mn-cs"/>
            </a:endParaRPr>
          </a:p>
          <a:p>
            <a:pPr rtl="0" fontAlgn="base"/>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D5984C4-F11A-1543-9F4C-C2CEF3F8F86E}" type="slidenum">
              <a:rPr lang="en-US" smtClean="0"/>
              <a:t>5</a:t>
            </a:fld>
            <a:endParaRPr lang="en-US" dirty="0"/>
          </a:p>
        </p:txBody>
      </p:sp>
    </p:spTree>
    <p:extLst>
      <p:ext uri="{BB962C8B-B14F-4D97-AF65-F5344CB8AC3E}">
        <p14:creationId xmlns:p14="http://schemas.microsoft.com/office/powerpoint/2010/main" val="117393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problems are difficult optimization</a:t>
            </a:r>
            <a:r>
              <a:rPr lang="en-US" sz="1200" b="0" i="0" u="none" strike="noStrike" kern="1200" baseline="0" dirty="0" smtClean="0">
                <a:solidFill>
                  <a:schemeClr val="tx1"/>
                </a:solidFill>
                <a:effectLst/>
                <a:latin typeface="+mn-lt"/>
                <a:ea typeface="+mn-ea"/>
                <a:cs typeface="+mn-cs"/>
              </a:rPr>
              <a:t> problems not in one dimension.</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6</a:t>
            </a:fld>
            <a:endParaRPr lang="en-US" dirty="0"/>
          </a:p>
        </p:txBody>
      </p:sp>
    </p:spTree>
    <p:extLst>
      <p:ext uri="{BB962C8B-B14F-4D97-AF65-F5344CB8AC3E}">
        <p14:creationId xmlns:p14="http://schemas.microsoft.com/office/powerpoint/2010/main" val="1186575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But rather in multiple dimensions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And many of the dimensions are not anywhere technology</a:t>
            </a:r>
            <a:r>
              <a:rPr lang="en-US" sz="1200" b="0" i="0" u="none" strike="noStrike" kern="1200" baseline="0" dirty="0" smtClean="0">
                <a:solidFill>
                  <a:schemeClr val="tx1"/>
                </a:solidFill>
                <a:effectLst/>
                <a:latin typeface="+mn-lt"/>
                <a:ea typeface="+mn-ea"/>
                <a:cs typeface="+mn-cs"/>
              </a:rPr>
              <a:t> or science related. </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7</a:t>
            </a:fld>
            <a:endParaRPr lang="en-US" dirty="0"/>
          </a:p>
        </p:txBody>
      </p:sp>
    </p:spTree>
    <p:extLst>
      <p:ext uri="{BB962C8B-B14F-4D97-AF65-F5344CB8AC3E}">
        <p14:creationId xmlns:p14="http://schemas.microsoft.com/office/powerpoint/2010/main" val="201396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8</a:t>
            </a:fld>
            <a:endParaRPr lang="en-US" dirty="0"/>
          </a:p>
        </p:txBody>
      </p:sp>
    </p:spTree>
    <p:extLst>
      <p:ext uri="{BB962C8B-B14F-4D97-AF65-F5344CB8AC3E}">
        <p14:creationId xmlns:p14="http://schemas.microsoft.com/office/powerpoint/2010/main" val="806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15</a:t>
            </a:fld>
            <a:endParaRPr lang="en-US" dirty="0"/>
          </a:p>
        </p:txBody>
      </p:sp>
    </p:spTree>
    <p:extLst>
      <p:ext uri="{BB962C8B-B14F-4D97-AF65-F5344CB8AC3E}">
        <p14:creationId xmlns:p14="http://schemas.microsoft.com/office/powerpoint/2010/main" val="876369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Bureau of International Labor Affairs - </a:t>
            </a:r>
            <a:r>
              <a:rPr lang="en-US" dirty="0" smtClean="0"/>
              <a:t>ILAB publishes three reports on international child labor and forced labor that serve as valuable resources for research, advocacy, government action and corporate responsibility. These reports are The Department of Labor's Findings on the Worst Forms of Child Labor; the List of Goods Produced by Child Labor or Forced Labor; and the List of Products Produced by Forced or Indentured Child Labor. Each of these reports has a distinct mandate, focus and set of implications, but taken collectively, they document the current situation of child labor, forced labor and forced child labor around the world.</a:t>
            </a:r>
            <a:endParaRPr lang="en-US" b="1" dirty="0" smtClean="0"/>
          </a:p>
          <a:p>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16</a:t>
            </a:fld>
            <a:endParaRPr lang="en-US" dirty="0"/>
          </a:p>
        </p:txBody>
      </p:sp>
    </p:spTree>
    <p:extLst>
      <p:ext uri="{BB962C8B-B14F-4D97-AF65-F5344CB8AC3E}">
        <p14:creationId xmlns:p14="http://schemas.microsoft.com/office/powerpoint/2010/main" val="1733265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Quarry – PHP, CodeIgniter,</a:t>
            </a:r>
            <a:endParaRPr lang="en-US" dirty="0"/>
          </a:p>
        </p:txBody>
      </p:sp>
      <p:sp>
        <p:nvSpPr>
          <p:cNvPr id="4" name="Slide Number Placeholder 3"/>
          <p:cNvSpPr>
            <a:spLocks noGrp="1"/>
          </p:cNvSpPr>
          <p:nvPr>
            <p:ph type="sldNum" sz="quarter" idx="10"/>
          </p:nvPr>
        </p:nvSpPr>
        <p:spPr/>
        <p:txBody>
          <a:bodyPr/>
          <a:lstStyle/>
          <a:p>
            <a:fld id="{1D5984C4-F11A-1543-9F4C-C2CEF3F8F86E}" type="slidenum">
              <a:rPr lang="en-US" smtClean="0"/>
              <a:t>18</a:t>
            </a:fld>
            <a:endParaRPr lang="en-US" dirty="0"/>
          </a:p>
        </p:txBody>
      </p:sp>
    </p:spTree>
    <p:extLst>
      <p:ext uri="{BB962C8B-B14F-4D97-AF65-F5344CB8AC3E}">
        <p14:creationId xmlns:p14="http://schemas.microsoft.com/office/powerpoint/2010/main" val="212672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2830197"/>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EDIT MASTER TITLE</a:t>
            </a:r>
            <a:endParaRPr lang="en-US" dirty="0"/>
          </a:p>
        </p:txBody>
      </p:sp>
      <p:sp>
        <p:nvSpPr>
          <p:cNvPr id="10" name="Subtitle 2"/>
          <p:cNvSpPr>
            <a:spLocks noGrp="1"/>
          </p:cNvSpPr>
          <p:nvPr>
            <p:ph type="subTitle" idx="1" hasCustomPrompt="1"/>
          </p:nvPr>
        </p:nvSpPr>
        <p:spPr>
          <a:xfrm>
            <a:off x="194553" y="4229969"/>
            <a:ext cx="5213830" cy="889000"/>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NAME / TITLE GOES HERE</a:t>
            </a:r>
            <a:endParaRPr lang="en-US" dirty="0"/>
          </a:p>
        </p:txBody>
      </p:sp>
    </p:spTree>
    <p:extLst>
      <p:ext uri="{BB962C8B-B14F-4D97-AF65-F5344CB8AC3E}">
        <p14:creationId xmlns:p14="http://schemas.microsoft.com/office/powerpoint/2010/main" val="172091170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de by side ">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chemeClr val="bg1"/>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689057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de by side comparison">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1573977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07934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57539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PAG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9" name="Title 1"/>
          <p:cNvSpPr>
            <a:spLocks noGrp="1"/>
          </p:cNvSpPr>
          <p:nvPr>
            <p:ph type="ctrTitle" hasCustomPrompt="1"/>
          </p:nvPr>
        </p:nvSpPr>
        <p:spPr>
          <a:xfrm>
            <a:off x="194553" y="3567144"/>
            <a:ext cx="6478622" cy="1080322"/>
          </a:xfrm>
          <a:solidFill>
            <a:srgbClr val="306EA5">
              <a:alpha val="73000"/>
            </a:srgbClr>
          </a:solidFill>
          <a:ln>
            <a:noFill/>
          </a:ln>
          <a:effectLst>
            <a:outerShdw blurRad="50800" dist="76200" dir="2700000" algn="tl" rotWithShape="0">
              <a:prstClr val="black">
                <a:alpha val="40000"/>
              </a:prstClr>
            </a:outerShdw>
          </a:effectLst>
        </p:spPr>
        <p:txBody>
          <a:bodyPr anchor="ctr">
            <a:noAutofit/>
          </a:bodyPr>
          <a:lstStyle>
            <a:lvl1pPr algn="l">
              <a:defRPr sz="4000" baseline="0">
                <a:solidFill>
                  <a:schemeClr val="bg1"/>
                </a:solidFill>
                <a:latin typeface="DIN Alternate" charset="0"/>
                <a:ea typeface="DIN Alternate" charset="0"/>
                <a:cs typeface="DIN Alternate" charset="0"/>
              </a:defRPr>
            </a:lvl1pPr>
          </a:lstStyle>
          <a:p>
            <a:r>
              <a:rPr lang="en-US" dirty="0" smtClean="0"/>
              <a:t>DROP THE MIC – YOUR NAME GOES HERE</a:t>
            </a:r>
            <a:endParaRPr lang="en-US" dirty="0"/>
          </a:p>
        </p:txBody>
      </p:sp>
      <p:sp>
        <p:nvSpPr>
          <p:cNvPr id="10" name="Subtitle 2"/>
          <p:cNvSpPr>
            <a:spLocks noGrp="1"/>
          </p:cNvSpPr>
          <p:nvPr>
            <p:ph type="subTitle" idx="1" hasCustomPrompt="1"/>
          </p:nvPr>
        </p:nvSpPr>
        <p:spPr>
          <a:xfrm>
            <a:off x="194553" y="4804116"/>
            <a:ext cx="3874527" cy="589729"/>
          </a:xfrm>
          <a:solidFill>
            <a:srgbClr val="306EA5">
              <a:alpha val="73000"/>
            </a:srgbClr>
          </a:solidFill>
          <a:ln>
            <a:noFill/>
          </a:ln>
          <a:effectLst>
            <a:outerShdw blurRad="50800" dist="76200" dir="2700000" algn="tl" rotWithShape="0">
              <a:prstClr val="black">
                <a:alpha val="40000"/>
              </a:prstClr>
            </a:outerShdw>
          </a:effectLst>
        </p:spPr>
        <p:txBody>
          <a:bodyPr anchor="ctr"/>
          <a:lstStyle>
            <a:lvl1pPr marL="0" indent="0" algn="l">
              <a:buNone/>
              <a:defRPr sz="2400" baseline="0">
                <a:solidFill>
                  <a:schemeClr val="bg1"/>
                </a:solidFill>
                <a:latin typeface="DIN Alternate" charset="0"/>
                <a:ea typeface="DIN Alternate" charset="0"/>
                <a:cs typeface="DIN Alternat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YOUR CONTACT</a:t>
            </a:r>
            <a:endParaRPr lang="en-US" dirty="0"/>
          </a:p>
        </p:txBody>
      </p:sp>
    </p:spTree>
    <p:extLst>
      <p:ext uri="{BB962C8B-B14F-4D97-AF65-F5344CB8AC3E}">
        <p14:creationId xmlns:p14="http://schemas.microsoft.com/office/powerpoint/2010/main" val="19009727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alphaModFix amt="19000"/>
            <a:extLst>
              <a:ext uri="{28A0092B-C50C-407E-A947-70E740481C1C}">
                <a14:useLocalDpi xmlns:a14="http://schemas.microsoft.com/office/drawing/2010/main" val="0"/>
              </a:ext>
            </a:extLst>
          </a:blip>
          <a:stretch>
            <a:fillRect/>
          </a:stretch>
        </p:blipFill>
        <p:spPr>
          <a:xfrm>
            <a:off x="-515184" y="9331"/>
            <a:ext cx="13222367" cy="6858000"/>
          </a:xfrm>
          <a:prstGeom prst="rect">
            <a:avLst/>
          </a:prstGeom>
        </p:spPr>
      </p:pic>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 name="Title 1"/>
          <p:cNvSpPr>
            <a:spLocks noGrp="1"/>
          </p:cNvSpPr>
          <p:nvPr>
            <p:ph type="title" hasCustomPrompt="1"/>
          </p:nvPr>
        </p:nvSpPr>
        <p:spPr>
          <a:xfrm>
            <a:off x="1947153" y="1892868"/>
            <a:ext cx="3101925" cy="918926"/>
          </a:xfrm>
        </p:spPr>
        <p:txBody>
          <a:bodyPr>
            <a:normAutofit/>
          </a:bodyPr>
          <a:lstStyle>
            <a:lvl1pPr>
              <a:defRPr sz="3600">
                <a:solidFill>
                  <a:schemeClr val="tx2"/>
                </a:solidFill>
                <a:latin typeface="DIN Alternate" charset="0"/>
                <a:ea typeface="DIN Alternate" charset="0"/>
                <a:cs typeface="DIN Alternate" charset="0"/>
              </a:defRPr>
            </a:lvl1pPr>
          </a:lstStyle>
          <a:p>
            <a:r>
              <a:rPr lang="en-US" dirty="0" smtClean="0"/>
              <a:t>TOPIC</a:t>
            </a:r>
            <a:endParaRPr lang="en-US" dirty="0"/>
          </a:p>
        </p:txBody>
      </p:sp>
      <p:sp>
        <p:nvSpPr>
          <p:cNvPr id="10" name="Title 1"/>
          <p:cNvSpPr txBox="1">
            <a:spLocks/>
          </p:cNvSpPr>
          <p:nvPr userDrawn="1"/>
        </p:nvSpPr>
        <p:spPr>
          <a:xfrm>
            <a:off x="1301885" y="663799"/>
            <a:ext cx="10515599" cy="9189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2"/>
                </a:solidFill>
                <a:latin typeface="DIN Alternate" charset="0"/>
                <a:ea typeface="DIN Alternate" charset="0"/>
                <a:cs typeface="DIN Alternate" charset="0"/>
              </a:defRPr>
            </a:lvl1pPr>
          </a:lstStyle>
          <a:p>
            <a:r>
              <a:rPr lang="en-US" sz="5400" b="1" dirty="0" smtClean="0"/>
              <a:t> THE</a:t>
            </a:r>
            <a:r>
              <a:rPr lang="en-US" sz="5400" b="1" baseline="0" dirty="0" smtClean="0"/>
              <a:t> PLAN</a:t>
            </a:r>
            <a:endParaRPr lang="en-US" sz="4000" b="1" dirty="0"/>
          </a:p>
        </p:txBody>
      </p:sp>
      <p:sp>
        <p:nvSpPr>
          <p:cNvPr id="16" name="Oval 15"/>
          <p:cNvSpPr/>
          <p:nvPr userDrawn="1"/>
        </p:nvSpPr>
        <p:spPr>
          <a:xfrm>
            <a:off x="1651878" y="315258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userDrawn="1"/>
        </p:nvSpPr>
        <p:spPr>
          <a:xfrm>
            <a:off x="1651877" y="2215901"/>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userDrawn="1"/>
        </p:nvSpPr>
        <p:spPr>
          <a:xfrm>
            <a:off x="1651876" y="4121792"/>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userDrawn="1"/>
        </p:nvSpPr>
        <p:spPr>
          <a:xfrm>
            <a:off x="1006610" y="980387"/>
            <a:ext cx="295275" cy="285750"/>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Elbow Connector 20"/>
          <p:cNvCxnSpPr>
            <a:stCxn id="19" idx="2"/>
            <a:endCxn id="17" idx="2"/>
          </p:cNvCxnSpPr>
          <p:nvPr userDrawn="1"/>
        </p:nvCxnSpPr>
        <p:spPr>
          <a:xfrm rot="10800000" flipH="1" flipV="1">
            <a:off x="1006609" y="1123262"/>
            <a:ext cx="645267" cy="123551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9" idx="2"/>
            <a:endCxn id="16" idx="2"/>
          </p:cNvCxnSpPr>
          <p:nvPr userDrawn="1"/>
        </p:nvCxnSpPr>
        <p:spPr>
          <a:xfrm rot="10800000" flipH="1" flipV="1">
            <a:off x="1006610" y="1123262"/>
            <a:ext cx="645268" cy="2172194"/>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9" idx="2"/>
            <a:endCxn id="18" idx="2"/>
          </p:cNvCxnSpPr>
          <p:nvPr userDrawn="1"/>
        </p:nvCxnSpPr>
        <p:spPr>
          <a:xfrm rot="10800000" flipH="1" flipV="1">
            <a:off x="1006610" y="1123261"/>
            <a:ext cx="645266" cy="3141405"/>
          </a:xfrm>
          <a:prstGeom prst="bentConnector3">
            <a:avLst>
              <a:gd name="adj1" fmla="val -35427"/>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4"/>
          <p:cNvSpPr>
            <a:spLocks noGrp="1"/>
          </p:cNvSpPr>
          <p:nvPr>
            <p:ph type="body" sz="quarter" idx="13" hasCustomPrompt="1"/>
          </p:nvPr>
        </p:nvSpPr>
        <p:spPr>
          <a:xfrm>
            <a:off x="1947151" y="2882384"/>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
        <p:nvSpPr>
          <p:cNvPr id="36" name="Text Placeholder 34"/>
          <p:cNvSpPr>
            <a:spLocks noGrp="1"/>
          </p:cNvSpPr>
          <p:nvPr>
            <p:ph type="body" sz="quarter" idx="14" hasCustomPrompt="1"/>
          </p:nvPr>
        </p:nvSpPr>
        <p:spPr>
          <a:xfrm>
            <a:off x="1953306" y="3892979"/>
            <a:ext cx="3154362" cy="826143"/>
          </a:xfrm>
        </p:spPr>
        <p:txBody>
          <a:bodyPr vert="horz" lIns="91440" tIns="45720" rIns="91440" bIns="45720" rtlCol="0" anchor="ctr">
            <a:normAutofit/>
          </a:bodyPr>
          <a:lstStyle>
            <a:lvl1pPr>
              <a:defRPr lang="en-US" sz="3600" dirty="0">
                <a:solidFill>
                  <a:schemeClr val="tx2"/>
                </a:solidFill>
              </a:defRPr>
            </a:lvl1pPr>
          </a:lstStyle>
          <a:p>
            <a:pPr lvl="0">
              <a:spcBef>
                <a:spcPct val="0"/>
              </a:spcBef>
              <a:buNone/>
            </a:pPr>
            <a:r>
              <a:rPr lang="en-US" dirty="0" smtClean="0"/>
              <a:t>TOPIC</a:t>
            </a:r>
            <a:endParaRPr lang="en-US" dirty="0"/>
          </a:p>
        </p:txBody>
      </p:sp>
    </p:spTree>
    <p:extLst>
      <p:ext uri="{BB962C8B-B14F-4D97-AF65-F5344CB8AC3E}">
        <p14:creationId xmlns:p14="http://schemas.microsoft.com/office/powerpoint/2010/main" val="77368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LONE POINT BLUE">
    <p:bg>
      <p:bgPr>
        <a:solidFill>
          <a:srgbClr val="306EA5"/>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chemeClr val="bg1"/>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484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LONE POINT WHIT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20" name="Title 1"/>
          <p:cNvSpPr>
            <a:spLocks noGrp="1"/>
          </p:cNvSpPr>
          <p:nvPr>
            <p:ph type="title" hasCustomPrompt="1"/>
          </p:nvPr>
        </p:nvSpPr>
        <p:spPr>
          <a:xfrm>
            <a:off x="838200" y="3912997"/>
            <a:ext cx="10515600" cy="1325563"/>
          </a:xfrm>
        </p:spPr>
        <p:txBody>
          <a:bodyPr>
            <a:normAutofit/>
          </a:bodyPr>
          <a:lstStyle>
            <a:lvl1pPr algn="ctr">
              <a:defRPr sz="4800" baseline="0">
                <a:solidFill>
                  <a:srgbClr val="306EA5"/>
                </a:solidFill>
                <a:latin typeface="DIN Alternate" charset="0"/>
                <a:ea typeface="DIN Alternate" charset="0"/>
                <a:cs typeface="DIN Alternate" charset="0"/>
              </a:defRPr>
            </a:lvl1pPr>
          </a:lstStyle>
          <a:p>
            <a:r>
              <a:rPr lang="en-US" dirty="0" smtClean="0"/>
              <a:t>STANDALONE POINTS GO HERE</a:t>
            </a:r>
            <a:endParaRPr lang="en-US" dirty="0"/>
          </a:p>
        </p:txBody>
      </p:sp>
    </p:spTree>
    <p:extLst>
      <p:ext uri="{BB962C8B-B14F-4D97-AF65-F5344CB8AC3E}">
        <p14:creationId xmlns:p14="http://schemas.microsoft.com/office/powerpoint/2010/main" val="1324992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06EA5"/>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26290" y="423701"/>
            <a:ext cx="10515600" cy="1325563"/>
          </a:xfrm>
        </p:spPr>
        <p:txBody>
          <a:bodyPr>
            <a:normAutofit/>
          </a:bodyPr>
          <a:lstStyle>
            <a:lvl1pPr>
              <a:defRPr sz="5400" baseline="0">
                <a:solidFill>
                  <a:schemeClr val="bg1"/>
                </a:solidFill>
              </a:defRPr>
            </a:lvl1pPr>
          </a:lstStyle>
          <a:p>
            <a:r>
              <a:rPr lang="en-US" dirty="0" smtClean="0"/>
              <a:t>Use Bullets Sparingly</a:t>
            </a:r>
            <a:endParaRPr lang="en-US" dirty="0"/>
          </a:p>
        </p:txBody>
      </p:sp>
      <p:sp>
        <p:nvSpPr>
          <p:cNvPr id="3"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906279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5400" baseline="0">
                <a:solidFill>
                  <a:srgbClr val="306EA5"/>
                </a:solidFill>
              </a:defRPr>
            </a:lvl1pPr>
          </a:lstStyle>
          <a:p>
            <a:r>
              <a:rPr lang="en-US" dirty="0" smtClean="0"/>
              <a:t>Also inverses are available</a:t>
            </a:r>
            <a:endParaRPr lang="en-US" dirty="0"/>
          </a:p>
        </p:txBody>
      </p:sp>
      <p:sp>
        <p:nvSpPr>
          <p:cNvPr id="3" name="Content Placeholder 2"/>
          <p:cNvSpPr>
            <a:spLocks noGrp="1"/>
          </p:cNvSpPr>
          <p:nvPr>
            <p:ph idx="1" hasCustomPrompt="1"/>
          </p:nvPr>
        </p:nvSpPr>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Tree>
    <p:extLst>
      <p:ext uri="{BB962C8B-B14F-4D97-AF65-F5344CB8AC3E}">
        <p14:creationId xmlns:p14="http://schemas.microsoft.com/office/powerpoint/2010/main" val="127777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rgbClr val="306EA5"/>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chemeClr val="bg1"/>
                </a:solidFill>
              </a:defRPr>
            </a:lvl1pPr>
          </a:lstStyle>
          <a:p>
            <a:r>
              <a:rPr lang="en-US" dirty="0" smtClean="0"/>
              <a:t>Nice snappy finding goes up here</a:t>
            </a:r>
            <a:endParaRPr lang="en-US" dirty="0"/>
          </a:p>
        </p:txBody>
      </p:sp>
      <p:sp>
        <p:nvSpPr>
          <p:cNvPr id="14" name="Content Placeholder 2"/>
          <p:cNvSpPr>
            <a:spLocks noGrp="1"/>
          </p:cNvSpPr>
          <p:nvPr>
            <p:ph idx="1" hasCustomPrompt="1"/>
          </p:nvPr>
        </p:nvSpPr>
        <p:spPr>
          <a:xfrm>
            <a:off x="838200" y="2291553"/>
            <a:ext cx="10515600" cy="4351338"/>
          </a:xfrm>
        </p:spPr>
        <p:txBody>
          <a:bodyPr>
            <a:normAutofit/>
          </a:bodyPr>
          <a:lstStyle>
            <a:lvl1pPr>
              <a:defRPr sz="3600" baseline="0">
                <a:solidFill>
                  <a:srgbClr val="306EA5"/>
                </a:solidFill>
              </a:defRPr>
            </a:lvl1pPr>
            <a:lvl2pPr>
              <a:defRPr sz="3200">
                <a:solidFill>
                  <a:srgbClr val="306EA5"/>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FIGURE GOES HERE</a:t>
            </a:r>
          </a:p>
        </p:txBody>
      </p:sp>
    </p:spTree>
    <p:extLst>
      <p:ext uri="{BB962C8B-B14F-4D97-AF65-F5344CB8AC3E}">
        <p14:creationId xmlns:p14="http://schemas.microsoft.com/office/powerpoint/2010/main" val="7935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269229" y="1714500"/>
            <a:ext cx="12847320" cy="4538824"/>
          </a:xfrm>
          <a:prstGeom prst="rect">
            <a:avLst/>
          </a:prstGeom>
          <a:solidFill>
            <a:srgbClr val="306E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702823" y="378029"/>
            <a:ext cx="10515600" cy="959704"/>
          </a:xfrm>
        </p:spPr>
        <p:txBody>
          <a:bodyPr/>
          <a:lstStyle>
            <a:lvl1pPr>
              <a:defRPr baseline="0">
                <a:solidFill>
                  <a:srgbClr val="306EA5"/>
                </a:solidFill>
              </a:defRPr>
            </a:lvl1pPr>
          </a:lstStyle>
          <a:p>
            <a:r>
              <a:rPr lang="en-US" dirty="0" smtClean="0"/>
              <a:t>Nice </a:t>
            </a:r>
            <a:r>
              <a:rPr lang="en-US" smtClean="0"/>
              <a:t>snappy finding goes up here</a:t>
            </a:r>
            <a:endParaRPr lang="en-US" dirty="0"/>
          </a:p>
        </p:txBody>
      </p:sp>
      <p:sp>
        <p:nvSpPr>
          <p:cNvPr id="11" name="Content Placeholder 2"/>
          <p:cNvSpPr>
            <a:spLocks noGrp="1"/>
          </p:cNvSpPr>
          <p:nvPr>
            <p:ph idx="1" hasCustomPrompt="1"/>
          </p:nvPr>
        </p:nvSpPr>
        <p:spPr>
          <a:xfrm>
            <a:off x="650773" y="1825625"/>
            <a:ext cx="10515600" cy="4351338"/>
          </a:xfrm>
        </p:spPr>
        <p:txBody>
          <a:bodyPr>
            <a:normAutofit/>
          </a:bodyPr>
          <a:lstStyle>
            <a:lvl1pPr>
              <a:defRPr sz="3600" baseline="0">
                <a:solidFill>
                  <a:schemeClr val="bg1"/>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BUT USE THIS SPARINGLY -- NO THESES GO HERE</a:t>
            </a:r>
          </a:p>
          <a:p>
            <a:pPr lvl="1"/>
            <a:r>
              <a:rPr lang="en-US" dirty="0" smtClean="0"/>
              <a:t>Second level</a:t>
            </a:r>
          </a:p>
        </p:txBody>
      </p:sp>
    </p:spTree>
    <p:extLst>
      <p:ext uri="{BB962C8B-B14F-4D97-AF65-F5344CB8AC3E}">
        <p14:creationId xmlns:p14="http://schemas.microsoft.com/office/powerpoint/2010/main" val="99616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270753" y="6253324"/>
            <a:ext cx="12462753" cy="604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538231" y="1714501"/>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Bullets here</a:t>
            </a:r>
            <a:endParaRPr lang="en-US" dirty="0" smtClean="0"/>
          </a:p>
        </p:txBody>
      </p:sp>
      <p:sp>
        <p:nvSpPr>
          <p:cNvPr id="4" name="Date Placeholder 3"/>
          <p:cNvSpPr>
            <a:spLocks noGrp="1"/>
          </p:cNvSpPr>
          <p:nvPr>
            <p:ph type="dt" sz="half" idx="10"/>
          </p:nvPr>
        </p:nvSpPr>
        <p:spPr/>
        <p:txBody>
          <a:bodyPr/>
          <a:lstStyle/>
          <a:p>
            <a:fld id="{7CA8F2E2-1E60-6344-958D-70C437E89490}" type="datetime1">
              <a:rPr lang="en-US" smtClean="0"/>
              <a:t>9/9/16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50819AE-02FA-3749-BFC2-030922A62D98}" type="slidenum">
              <a:rPr lang="en-US" smtClean="0"/>
              <a:t>‹#›</a:t>
            </a:fld>
            <a:endParaRPr lang="en-US" dirty="0"/>
          </a:p>
        </p:txBody>
      </p:sp>
      <p:sp>
        <p:nvSpPr>
          <p:cNvPr id="10" name="Title 1"/>
          <p:cNvSpPr>
            <a:spLocks noGrp="1"/>
          </p:cNvSpPr>
          <p:nvPr>
            <p:ph type="title" hasCustomPrompt="1"/>
          </p:nvPr>
        </p:nvSpPr>
        <p:spPr>
          <a:xfrm>
            <a:off x="626290" y="423702"/>
            <a:ext cx="10515600" cy="959704"/>
          </a:xfrm>
        </p:spPr>
        <p:txBody>
          <a:bodyPr/>
          <a:lstStyle>
            <a:lvl1pPr>
              <a:defRPr baseline="0">
                <a:solidFill>
                  <a:srgbClr val="306EA5"/>
                </a:solidFill>
              </a:defRPr>
            </a:lvl1pPr>
          </a:lstStyle>
          <a:p>
            <a:r>
              <a:rPr lang="en-US" dirty="0" smtClean="0"/>
              <a:t>Split slides tend to be cluttered…but if you must </a:t>
            </a:r>
            <a:endParaRPr lang="en-US" dirty="0"/>
          </a:p>
        </p:txBody>
      </p:sp>
      <p:sp>
        <p:nvSpPr>
          <p:cNvPr id="11" name="Content Placeholder 2"/>
          <p:cNvSpPr>
            <a:spLocks noGrp="1"/>
          </p:cNvSpPr>
          <p:nvPr>
            <p:ph idx="13" hasCustomPrompt="1"/>
          </p:nvPr>
        </p:nvSpPr>
        <p:spPr>
          <a:xfrm>
            <a:off x="5975863" y="1714500"/>
            <a:ext cx="5422392" cy="4105654"/>
          </a:xfrm>
        </p:spPr>
        <p:txBody>
          <a:bodyPr>
            <a:normAutofit/>
          </a:bodyPr>
          <a:lstStyle>
            <a:lvl1pPr>
              <a:defRPr sz="3600" baseline="0">
                <a:solidFill>
                  <a:srgbClr val="306EA5"/>
                </a:solidFill>
              </a:defRPr>
            </a:lvl1pPr>
            <a:lvl2pPr>
              <a:defRPr sz="3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Image here</a:t>
            </a:r>
          </a:p>
        </p:txBody>
      </p:sp>
    </p:spTree>
    <p:extLst>
      <p:ext uri="{BB962C8B-B14F-4D97-AF65-F5344CB8AC3E}">
        <p14:creationId xmlns:p14="http://schemas.microsoft.com/office/powerpoint/2010/main" val="20568094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DIN Alternate" charset="0"/>
                <a:ea typeface="DIN Alternate" charset="0"/>
                <a:cs typeface="DIN Alternate" charset="0"/>
              </a:defRPr>
            </a:lvl1pPr>
          </a:lstStyle>
          <a:p>
            <a:fld id="{828891B2-BDC5-5F4F-AE73-AB7AB14C13CB}" type="datetime1">
              <a:rPr lang="en-US" smtClean="0"/>
              <a:pPr/>
              <a:t>9/9/16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DIN Alternate" charset="0"/>
                <a:ea typeface="DIN Alternate" charset="0"/>
                <a:cs typeface="DIN Alternate" charset="0"/>
              </a:defRPr>
            </a:lvl1pPr>
          </a:lstStyle>
          <a:p>
            <a:endParaRPr lang="en-US" dirty="0"/>
          </a:p>
        </p:txBody>
      </p:sp>
      <p:sp>
        <p:nvSpPr>
          <p:cNvPr id="6" name="Slide Number Placeholder 5"/>
          <p:cNvSpPr>
            <a:spLocks noGrp="1"/>
          </p:cNvSpPr>
          <p:nvPr>
            <p:ph type="sldNum" sz="quarter" idx="4"/>
          </p:nvPr>
        </p:nvSpPr>
        <p:spPr>
          <a:xfrm>
            <a:off x="8939784"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DIN Alternate" charset="0"/>
                <a:ea typeface="DIN Alternate" charset="0"/>
                <a:cs typeface="DIN Alternate" charset="0"/>
              </a:defRPr>
            </a:lvl1pPr>
          </a:lstStyle>
          <a:p>
            <a:fld id="{150819AE-02FA-3749-BFC2-030922A62D98}" type="slidenum">
              <a:rPr lang="en-US" smtClean="0"/>
              <a:pPr/>
              <a:t>‹#›</a:t>
            </a:fld>
            <a:endParaRPr lang="en-US" dirty="0"/>
          </a:p>
        </p:txBody>
      </p:sp>
    </p:spTree>
    <p:extLst>
      <p:ext uri="{BB962C8B-B14F-4D97-AF65-F5344CB8AC3E}">
        <p14:creationId xmlns:p14="http://schemas.microsoft.com/office/powerpoint/2010/main" val="13131514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75" r:id="rId5"/>
    <p:sldLayoutId id="2147483690" r:id="rId6"/>
    <p:sldLayoutId id="2147483695" r:id="rId7"/>
    <p:sldLayoutId id="2147483697" r:id="rId8"/>
    <p:sldLayoutId id="2147483696" r:id="rId9"/>
    <p:sldLayoutId id="2147483693" r:id="rId10"/>
    <p:sldLayoutId id="2147483694" r:id="rId11"/>
    <p:sldLayoutId id="2147483691" r:id="rId12"/>
    <p:sldLayoutId id="2147483692" r:id="rId13"/>
    <p:sldLayoutId id="2147483698" r:id="rId14"/>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IN Alternate" charset="0"/>
          <a:ea typeface="DIN Alternate" charset="0"/>
          <a:cs typeface="DIN Alternate"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IN Alternate" charset="0"/>
          <a:ea typeface="DIN Alternate" charset="0"/>
          <a:cs typeface="DIN Alternat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IN Alternate" charset="0"/>
          <a:ea typeface="DIN Alternate" charset="0"/>
          <a:cs typeface="DIN Alternat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IN Alternate" charset="0"/>
          <a:ea typeface="DIN Alternate" charset="0"/>
          <a:cs typeface="DIN Alternat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IN Alternate" charset="0"/>
          <a:ea typeface="DIN Alternate" charset="0"/>
          <a:cs typeface="DIN Alternat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4553" y="2491740"/>
            <a:ext cx="6478622" cy="1418779"/>
          </a:xfrm>
        </p:spPr>
        <p:txBody>
          <a:bodyPr/>
          <a:lstStyle/>
          <a:p>
            <a:r>
              <a:rPr lang="en-US" dirty="0" smtClean="0"/>
              <a:t>Building APIs in Government for Social Good</a:t>
            </a:r>
            <a:endParaRPr lang="en-US" dirty="0"/>
          </a:p>
        </p:txBody>
      </p:sp>
      <p:sp>
        <p:nvSpPr>
          <p:cNvPr id="5" name="Subtitle 4"/>
          <p:cNvSpPr>
            <a:spLocks noGrp="1"/>
          </p:cNvSpPr>
          <p:nvPr>
            <p:ph type="subTitle" idx="1"/>
          </p:nvPr>
        </p:nvSpPr>
        <p:spPr>
          <a:xfrm>
            <a:off x="194553" y="4249425"/>
            <a:ext cx="5213830" cy="889000"/>
          </a:xfrm>
        </p:spPr>
        <p:txBody>
          <a:bodyPr/>
          <a:lstStyle/>
          <a:p>
            <a:r>
              <a:rPr lang="en-US" dirty="0" smtClean="0"/>
              <a:t>Tyrone Grandison PhD</a:t>
            </a:r>
            <a:endParaRPr lang="en-US" dirty="0"/>
          </a:p>
        </p:txBody>
      </p:sp>
    </p:spTree>
    <p:extLst>
      <p:ext uri="{BB962C8B-B14F-4D97-AF65-F5344CB8AC3E}">
        <p14:creationId xmlns:p14="http://schemas.microsoft.com/office/powerpoint/2010/main" val="500419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10</a:t>
            </a:fld>
            <a:endParaRPr lang="en-US" dirty="0"/>
          </a:p>
        </p:txBody>
      </p:sp>
      <p:sp>
        <p:nvSpPr>
          <p:cNvPr id="3" name="Title 2"/>
          <p:cNvSpPr>
            <a:spLocks noGrp="1"/>
          </p:cNvSpPr>
          <p:nvPr>
            <p:ph type="title"/>
          </p:nvPr>
        </p:nvSpPr>
        <p:spPr>
          <a:xfrm>
            <a:off x="8663940" y="2519007"/>
            <a:ext cx="2689860" cy="1325563"/>
          </a:xfrm>
        </p:spPr>
        <p:txBody>
          <a:bodyPr/>
          <a:lstStyle/>
          <a:p>
            <a:r>
              <a:rPr lang="en-US" dirty="0" smtClean="0"/>
              <a:t>M-13-13</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40" y="235829"/>
            <a:ext cx="6806184" cy="5891921"/>
          </a:xfrm>
          <a:prstGeom prst="rect">
            <a:avLst/>
          </a:prstGeom>
          <a:ln>
            <a:gradFill>
              <a:gsLst>
                <a:gs pos="0">
                  <a:schemeClr val="accent1">
                    <a:lumMod val="5000"/>
                    <a:lumOff val="95000"/>
                    <a:alpha val="7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128378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220" y="320040"/>
            <a:ext cx="8481060" cy="5620991"/>
          </a:xfrm>
          <a:prstGeom prst="rect">
            <a:avLst/>
          </a:prstGeom>
        </p:spPr>
      </p:pic>
    </p:spTree>
    <p:extLst>
      <p:ext uri="{BB962C8B-B14F-4D97-AF65-F5344CB8AC3E}">
        <p14:creationId xmlns:p14="http://schemas.microsoft.com/office/powerpoint/2010/main" val="413247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584" y="160020"/>
            <a:ext cx="10762996" cy="6084469"/>
          </a:xfrm>
          <a:prstGeom prst="rect">
            <a:avLst/>
          </a:prstGeom>
          <a:ln w="19050">
            <a:solidFill>
              <a:srgbClr val="306EA5">
                <a:alpha val="66000"/>
              </a:srgbClr>
            </a:solidFill>
          </a:ln>
        </p:spPr>
      </p:pic>
    </p:spTree>
    <p:extLst>
      <p:ext uri="{BB962C8B-B14F-4D97-AF65-F5344CB8AC3E}">
        <p14:creationId xmlns:p14="http://schemas.microsoft.com/office/powerpoint/2010/main" val="731696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039" y="412502"/>
            <a:ext cx="3566160" cy="213299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119" y="2771141"/>
            <a:ext cx="5291329" cy="28346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880" y="2931161"/>
            <a:ext cx="2326640" cy="2326640"/>
          </a:xfrm>
          <a:prstGeom prst="rect">
            <a:avLst/>
          </a:prstGeom>
        </p:spPr>
      </p:pic>
    </p:spTree>
    <p:extLst>
      <p:ext uri="{BB962C8B-B14F-4D97-AF65-F5344CB8AC3E}">
        <p14:creationId xmlns:p14="http://schemas.microsoft.com/office/powerpoint/2010/main" val="15303031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5303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15</a:t>
            </a:fld>
            <a:endParaRPr lang="en-US" dirty="0"/>
          </a:p>
        </p:txBody>
      </p:sp>
      <p:sp>
        <p:nvSpPr>
          <p:cNvPr id="3" name="Title 2"/>
          <p:cNvSpPr>
            <a:spLocks noGrp="1"/>
          </p:cNvSpPr>
          <p:nvPr>
            <p:ph type="title"/>
          </p:nvPr>
        </p:nvSpPr>
        <p:spPr>
          <a:xfrm>
            <a:off x="0" y="2720341"/>
            <a:ext cx="12192000" cy="2518220"/>
          </a:xfrm>
        </p:spPr>
        <p:txBody>
          <a:bodyPr>
            <a:normAutofit/>
          </a:bodyPr>
          <a:lstStyle/>
          <a:p>
            <a:r>
              <a:rPr lang="en-US" sz="6000" dirty="0" smtClean="0">
                <a:solidFill>
                  <a:schemeClr val="accent4"/>
                </a:solidFill>
              </a:rPr>
              <a:t>Sweat and Toil</a:t>
            </a:r>
            <a:r>
              <a:rPr lang="en-US" dirty="0" smtClean="0"/>
              <a:t/>
            </a:r>
            <a:br>
              <a:rPr lang="en-US" dirty="0" smtClean="0"/>
            </a:br>
            <a:r>
              <a:rPr lang="en-US" dirty="0" smtClean="0"/>
              <a:t/>
            </a:r>
            <a:br>
              <a:rPr lang="en-US" dirty="0" smtClean="0"/>
            </a:br>
            <a:r>
              <a:rPr lang="en-US" sz="4400" dirty="0" smtClean="0"/>
              <a:t>http://developer.dol.gov/others/</a:t>
            </a:r>
            <a:r>
              <a:rPr lang="en-US" sz="4400" b="1" dirty="0" smtClean="0"/>
              <a:t>sweat-and-toil</a:t>
            </a:r>
            <a:endParaRPr lang="en-US" sz="4400" dirty="0"/>
          </a:p>
        </p:txBody>
      </p:sp>
      <p:sp>
        <p:nvSpPr>
          <p:cNvPr id="4" name="TextBox 3"/>
          <p:cNvSpPr txBox="1"/>
          <p:nvPr/>
        </p:nvSpPr>
        <p:spPr>
          <a:xfrm>
            <a:off x="7978140" y="45720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32965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00" y="490219"/>
            <a:ext cx="5656580" cy="5626887"/>
          </a:xfrm>
          <a:prstGeom prst="rect">
            <a:avLst/>
          </a:prstGeom>
          <a:effectLst>
            <a:softEdge rad="241300"/>
          </a:effectLst>
        </p:spPr>
      </p:pic>
    </p:spTree>
    <p:extLst>
      <p:ext uri="{BB962C8B-B14F-4D97-AF65-F5344CB8AC3E}">
        <p14:creationId xmlns:p14="http://schemas.microsoft.com/office/powerpoint/2010/main" val="801600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17</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011680"/>
            <a:ext cx="10279380" cy="4631211"/>
          </a:xfrm>
        </p:spPr>
        <p:txBody>
          <a:bodyPr>
            <a:normAutofit lnSpcReduction="10000"/>
          </a:bodyPr>
          <a:lstStyle/>
          <a:p>
            <a:pPr marL="742950" indent="-742950">
              <a:buFont typeface="+mj-lt"/>
              <a:buAutoNum type="arabicPeriod"/>
            </a:pPr>
            <a:r>
              <a:rPr lang="en-US" sz="4000" dirty="0" smtClean="0"/>
              <a:t>Coalition and Urgency</a:t>
            </a:r>
          </a:p>
          <a:p>
            <a:pPr marL="742950" indent="-742950">
              <a:buFont typeface="+mj-lt"/>
              <a:buAutoNum type="arabicPeriod"/>
            </a:pPr>
            <a:r>
              <a:rPr lang="en-US" sz="4000" dirty="0" smtClean="0"/>
              <a:t>Understand The Data Production Process</a:t>
            </a:r>
          </a:p>
          <a:p>
            <a:pPr marL="742950" indent="-742950">
              <a:buFont typeface="+mj-lt"/>
              <a:buAutoNum type="arabicPeriod"/>
            </a:pPr>
            <a:r>
              <a:rPr lang="en-US" sz="4000" dirty="0" smtClean="0"/>
              <a:t>Find Natural Intervention Point </a:t>
            </a:r>
          </a:p>
          <a:p>
            <a:pPr marL="742950" indent="-742950">
              <a:buFont typeface="+mj-lt"/>
              <a:buAutoNum type="arabicPeriod"/>
            </a:pPr>
            <a:r>
              <a:rPr lang="en-US" sz="4000" dirty="0" smtClean="0"/>
              <a:t>Learn Technology Constraints</a:t>
            </a:r>
          </a:p>
          <a:p>
            <a:pPr marL="742950" indent="-742950">
              <a:buFont typeface="+mj-lt"/>
              <a:buAutoNum type="arabicPeriod"/>
            </a:pPr>
            <a:r>
              <a:rPr lang="en-US" sz="4000" dirty="0" smtClean="0"/>
              <a:t>Understand API User</a:t>
            </a:r>
          </a:p>
          <a:p>
            <a:pPr marL="742950" indent="-742950">
              <a:buFont typeface="+mj-lt"/>
              <a:buAutoNum type="arabicPeriod"/>
            </a:pPr>
            <a:r>
              <a:rPr lang="en-US" sz="4000" dirty="0" smtClean="0"/>
              <a:t>Build</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5963338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18</a:t>
            </a:fld>
            <a:endParaRPr lang="en-US" dirty="0"/>
          </a:p>
        </p:txBody>
      </p:sp>
      <p:sp>
        <p:nvSpPr>
          <p:cNvPr id="4" name="TextBox 3"/>
          <p:cNvSpPr txBox="1"/>
          <p:nvPr/>
        </p:nvSpPr>
        <p:spPr>
          <a:xfrm>
            <a:off x="1348740" y="3291840"/>
            <a:ext cx="2105769" cy="830997"/>
          </a:xfrm>
          <a:prstGeom prst="rect">
            <a:avLst/>
          </a:prstGeom>
          <a:noFill/>
        </p:spPr>
        <p:txBody>
          <a:bodyPr wrap="none" rtlCol="0">
            <a:spAutoFit/>
          </a:bodyPr>
          <a:lstStyle/>
          <a:p>
            <a:r>
              <a:rPr lang="en-US" sz="4800" dirty="0" smtClean="0">
                <a:solidFill>
                  <a:srgbClr val="306EA5"/>
                </a:solidFill>
              </a:rPr>
              <a:t>Python </a:t>
            </a:r>
            <a:endParaRPr lang="en-US" sz="4800" dirty="0">
              <a:solidFill>
                <a:srgbClr val="306EA5"/>
              </a:solidFill>
            </a:endParaRPr>
          </a:p>
        </p:txBody>
      </p:sp>
      <p:sp>
        <p:nvSpPr>
          <p:cNvPr id="5" name="TextBox 4"/>
          <p:cNvSpPr txBox="1"/>
          <p:nvPr/>
        </p:nvSpPr>
        <p:spPr>
          <a:xfrm>
            <a:off x="8594235" y="3246118"/>
            <a:ext cx="1927964" cy="830997"/>
          </a:xfrm>
          <a:prstGeom prst="rect">
            <a:avLst/>
          </a:prstGeom>
          <a:noFill/>
        </p:spPr>
        <p:txBody>
          <a:bodyPr wrap="none" rtlCol="0">
            <a:spAutoFit/>
          </a:bodyPr>
          <a:lstStyle/>
          <a:p>
            <a:r>
              <a:rPr lang="en-US" sz="4800" dirty="0" smtClean="0">
                <a:solidFill>
                  <a:srgbClr val="306EA5"/>
                </a:solidFill>
              </a:rPr>
              <a:t>Quarry</a:t>
            </a:r>
            <a:endParaRPr lang="en-US" sz="4800" dirty="0">
              <a:solidFill>
                <a:srgbClr val="306EA5"/>
              </a:solidFill>
            </a:endParaRPr>
          </a:p>
        </p:txBody>
      </p:sp>
      <p:sp>
        <p:nvSpPr>
          <p:cNvPr id="6" name="TextBox 5"/>
          <p:cNvSpPr txBox="1"/>
          <p:nvPr/>
        </p:nvSpPr>
        <p:spPr>
          <a:xfrm>
            <a:off x="4982608" y="3291836"/>
            <a:ext cx="1946367" cy="830997"/>
          </a:xfrm>
          <a:prstGeom prst="rect">
            <a:avLst/>
          </a:prstGeom>
          <a:noFill/>
        </p:spPr>
        <p:txBody>
          <a:bodyPr wrap="none" rtlCol="0">
            <a:spAutoFit/>
          </a:bodyPr>
          <a:lstStyle/>
          <a:p>
            <a:r>
              <a:rPr lang="en-US" sz="4800" dirty="0" smtClean="0">
                <a:solidFill>
                  <a:srgbClr val="306EA5"/>
                </a:solidFill>
              </a:rPr>
              <a:t>MSSQL</a:t>
            </a:r>
            <a:endParaRPr lang="en-US" sz="4800" dirty="0">
              <a:solidFill>
                <a:srgbClr val="306EA5"/>
              </a:solidFill>
            </a:endParaRPr>
          </a:p>
        </p:txBody>
      </p:sp>
      <p:sp>
        <p:nvSpPr>
          <p:cNvPr id="7" name="Right Arrow 6"/>
          <p:cNvSpPr/>
          <p:nvPr/>
        </p:nvSpPr>
        <p:spPr>
          <a:xfrm>
            <a:off x="3454508" y="3499584"/>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7078452" y="3493175"/>
            <a:ext cx="1300371" cy="4154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5209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19</a:t>
            </a:fld>
            <a:endParaRPr lang="en-US" dirty="0"/>
          </a:p>
        </p:txBody>
      </p:sp>
      <p:sp>
        <p:nvSpPr>
          <p:cNvPr id="3" name="Title 2"/>
          <p:cNvSpPr>
            <a:spLocks noGrp="1"/>
          </p:cNvSpPr>
          <p:nvPr>
            <p:ph type="title"/>
          </p:nvPr>
        </p:nvSpPr>
        <p:spPr>
          <a:xfrm>
            <a:off x="838200" y="2286001"/>
            <a:ext cx="10515600" cy="2952560"/>
          </a:xfrm>
        </p:spPr>
        <p:txBody>
          <a:bodyPr>
            <a:normAutofit fontScale="90000"/>
          </a:bodyPr>
          <a:lstStyle/>
          <a:p>
            <a:r>
              <a:rPr lang="en-US" sz="6700" dirty="0" smtClean="0">
                <a:solidFill>
                  <a:schemeClr val="accent4"/>
                </a:solidFill>
              </a:rPr>
              <a:t>Census CitySDK</a:t>
            </a:r>
            <a:r>
              <a:rPr lang="en-US" dirty="0" smtClean="0"/>
              <a:t/>
            </a:r>
            <a:br>
              <a:rPr lang="en-US" dirty="0" smtClean="0"/>
            </a:br>
            <a:r>
              <a:rPr lang="en-US" dirty="0"/>
              <a:t/>
            </a:r>
            <a:br>
              <a:rPr lang="en-US" dirty="0"/>
            </a:br>
            <a:r>
              <a:rPr lang="en-US" sz="4900" dirty="0"/>
              <a:t> https://us</a:t>
            </a:r>
            <a:r>
              <a:rPr lang="en-US" sz="4900" b="1" dirty="0"/>
              <a:t>census</a:t>
            </a:r>
            <a:r>
              <a:rPr lang="en-US" sz="4900" dirty="0"/>
              <a:t>bureau.github.io/</a:t>
            </a:r>
            <a:r>
              <a:rPr lang="en-US" sz="4900" b="1" dirty="0"/>
              <a:t>citysdk</a:t>
            </a:r>
            <a:r>
              <a:rPr lang="en-US" sz="4900" dirty="0"/>
              <a:t>/</a:t>
            </a:r>
          </a:p>
        </p:txBody>
      </p:sp>
    </p:spTree>
    <p:extLst>
      <p:ext uri="{BB962C8B-B14F-4D97-AF65-F5344CB8AC3E}">
        <p14:creationId xmlns:p14="http://schemas.microsoft.com/office/powerpoint/2010/main" val="1719776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a:t>
            </a:fld>
            <a:endParaRPr lang="en-US" dirty="0"/>
          </a:p>
        </p:txBody>
      </p:sp>
      <p:sp>
        <p:nvSpPr>
          <p:cNvPr id="3" name="Title 2"/>
          <p:cNvSpPr>
            <a:spLocks noGrp="1"/>
          </p:cNvSpPr>
          <p:nvPr>
            <p:ph type="title"/>
          </p:nvPr>
        </p:nvSpPr>
        <p:spPr>
          <a:xfrm>
            <a:off x="0" y="1714501"/>
            <a:ext cx="12192000" cy="3684080"/>
          </a:xfrm>
          <a:solidFill>
            <a:srgbClr val="306EA5"/>
          </a:solidFill>
        </p:spPr>
        <p:txBody>
          <a:bodyPr>
            <a:noAutofit/>
          </a:bodyPr>
          <a:lstStyle/>
          <a:p>
            <a:r>
              <a:rPr lang="en-US" sz="4000" dirty="0" smtClean="0">
                <a:solidFill>
                  <a:schemeClr val="accent4"/>
                </a:solidFill>
              </a:rPr>
              <a:t>Deputy Chief Data Officer</a:t>
            </a:r>
            <a:r>
              <a:rPr lang="en-US" sz="4000" dirty="0" smtClean="0">
                <a:solidFill>
                  <a:schemeClr val="bg1"/>
                </a:solidFill>
              </a:rPr>
              <a:t>, </a:t>
            </a:r>
            <a:br>
              <a:rPr lang="en-US" sz="4000" dirty="0" smtClean="0">
                <a:solidFill>
                  <a:schemeClr val="bg1"/>
                </a:solidFill>
              </a:rPr>
            </a:br>
            <a:r>
              <a:rPr lang="en-US" sz="4000" dirty="0" smtClean="0">
                <a:solidFill>
                  <a:schemeClr val="bg1"/>
                </a:solidFill>
              </a:rPr>
              <a:t>US Department of Commerce (2015-16)</a:t>
            </a:r>
            <a:br>
              <a:rPr lang="en-US" sz="4000" dirty="0" smtClean="0">
                <a:solidFill>
                  <a:schemeClr val="bg1"/>
                </a:solidFill>
              </a:rPr>
            </a:br>
            <a:r>
              <a:rPr lang="en-US" sz="4000" dirty="0" smtClean="0">
                <a:solidFill>
                  <a:schemeClr val="bg1"/>
                </a:solidFill>
              </a:rPr>
              <a:t/>
            </a:r>
            <a:br>
              <a:rPr lang="en-US" sz="4000" dirty="0" smtClean="0">
                <a:solidFill>
                  <a:schemeClr val="bg1"/>
                </a:solidFill>
              </a:rPr>
            </a:br>
            <a:r>
              <a:rPr lang="en-US" sz="4000" dirty="0" smtClean="0">
                <a:solidFill>
                  <a:schemeClr val="accent4"/>
                </a:solidFill>
              </a:rPr>
              <a:t>White House Presidential Innovation Fellow</a:t>
            </a:r>
            <a:r>
              <a:rPr lang="en-US" sz="4000" dirty="0" smtClean="0">
                <a:solidFill>
                  <a:schemeClr val="bg1"/>
                </a:solidFill>
              </a:rPr>
              <a:t>,</a:t>
            </a:r>
            <a:br>
              <a:rPr lang="en-US" sz="4000" dirty="0" smtClean="0">
                <a:solidFill>
                  <a:schemeClr val="bg1"/>
                </a:solidFill>
              </a:rPr>
            </a:br>
            <a:r>
              <a:rPr lang="en-US" sz="4000" dirty="0" smtClean="0">
                <a:solidFill>
                  <a:schemeClr val="bg1"/>
                </a:solidFill>
              </a:rPr>
              <a:t>Department of Labor &amp; US Census Bureau (2014-15)</a:t>
            </a:r>
            <a:endParaRPr lang="en-US" sz="4000" dirty="0">
              <a:solidFill>
                <a:schemeClr val="bg1"/>
              </a:solidFill>
            </a:endParaRPr>
          </a:p>
        </p:txBody>
      </p:sp>
      <p:sp>
        <p:nvSpPr>
          <p:cNvPr id="4" name="Title 2"/>
          <p:cNvSpPr txBox="1">
            <a:spLocks/>
          </p:cNvSpPr>
          <p:nvPr/>
        </p:nvSpPr>
        <p:spPr>
          <a:xfrm>
            <a:off x="838200" y="0"/>
            <a:ext cx="10844784" cy="187052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800" b="0" i="0" kern="1200" baseline="0">
                <a:solidFill>
                  <a:srgbClr val="306EA5"/>
                </a:solidFill>
                <a:latin typeface="DIN Alternate" charset="0"/>
                <a:ea typeface="DIN Alternate" charset="0"/>
                <a:cs typeface="DIN Alternate" charset="0"/>
              </a:defRPr>
            </a:lvl1pPr>
          </a:lstStyle>
          <a:p>
            <a:r>
              <a:rPr lang="en-US" b="1" dirty="0" smtClean="0"/>
              <a:t>My Time In Government</a:t>
            </a:r>
            <a:endParaRPr lang="en-US" b="1" dirty="0"/>
          </a:p>
        </p:txBody>
      </p:sp>
    </p:spTree>
    <p:extLst>
      <p:ext uri="{BB962C8B-B14F-4D97-AF65-F5344CB8AC3E}">
        <p14:creationId xmlns:p14="http://schemas.microsoft.com/office/powerpoint/2010/main" val="834823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9080"/>
            <a:ext cx="11338560" cy="5792248"/>
          </a:xfrm>
          <a:prstGeom prst="rect">
            <a:avLst/>
          </a:prstGeom>
          <a:ln w="15875">
            <a:solidFill>
              <a:srgbClr val="306EA5"/>
            </a:solidFill>
          </a:ln>
        </p:spPr>
      </p:pic>
    </p:spTree>
    <p:extLst>
      <p:ext uri="{BB962C8B-B14F-4D97-AF65-F5344CB8AC3E}">
        <p14:creationId xmlns:p14="http://schemas.microsoft.com/office/powerpoint/2010/main" val="1897179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21</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291553"/>
            <a:ext cx="10279380" cy="4351338"/>
          </a:xfrm>
        </p:spPr>
        <p:txBody>
          <a:bodyPr>
            <a:normAutofit/>
          </a:bodyPr>
          <a:lstStyle/>
          <a:p>
            <a:pPr marL="742950" indent="-742950">
              <a:buFont typeface="+mj-lt"/>
              <a:buAutoNum type="arabicPeriod"/>
            </a:pPr>
            <a:r>
              <a:rPr lang="en-US" sz="4000" dirty="0" smtClean="0"/>
              <a:t>Validate The Demand</a:t>
            </a:r>
          </a:p>
          <a:p>
            <a:pPr marL="742950" indent="-742950">
              <a:buFont typeface="+mj-lt"/>
              <a:buAutoNum type="arabicPeriod"/>
            </a:pPr>
            <a:r>
              <a:rPr lang="en-US" sz="4000" dirty="0" smtClean="0"/>
              <a:t>Understand The User</a:t>
            </a:r>
          </a:p>
          <a:p>
            <a:pPr marL="742950" indent="-742950">
              <a:buFont typeface="+mj-lt"/>
              <a:buAutoNum type="arabicPeriod"/>
            </a:pPr>
            <a:r>
              <a:rPr lang="en-US" sz="4000" dirty="0" smtClean="0"/>
              <a:t>Create MVP</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455792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22</a:t>
            </a:fld>
            <a:endParaRPr lang="en-US" dirty="0"/>
          </a:p>
        </p:txBody>
      </p:sp>
      <p:sp>
        <p:nvSpPr>
          <p:cNvPr id="3" name="TextBox 2"/>
          <p:cNvSpPr txBox="1"/>
          <p:nvPr/>
        </p:nvSpPr>
        <p:spPr>
          <a:xfrm>
            <a:off x="3081272" y="208025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5" name="TextBox 4"/>
          <p:cNvSpPr txBox="1"/>
          <p:nvPr/>
        </p:nvSpPr>
        <p:spPr>
          <a:xfrm>
            <a:off x="6651388" y="2080256"/>
            <a:ext cx="662361" cy="830997"/>
          </a:xfrm>
          <a:prstGeom prst="rect">
            <a:avLst/>
          </a:prstGeom>
          <a:noFill/>
        </p:spPr>
        <p:txBody>
          <a:bodyPr wrap="none" rtlCol="0">
            <a:spAutoFit/>
          </a:bodyPr>
          <a:lstStyle/>
          <a:p>
            <a:r>
              <a:rPr lang="en-US" sz="4800" dirty="0" smtClean="0">
                <a:solidFill>
                  <a:srgbClr val="306EA5"/>
                </a:solidFill>
              </a:rPr>
              <a:t>JS</a:t>
            </a:r>
            <a:endParaRPr lang="en-US" sz="4800" dirty="0">
              <a:solidFill>
                <a:srgbClr val="306EA5"/>
              </a:solidFill>
            </a:endParaRPr>
          </a:p>
        </p:txBody>
      </p:sp>
      <p:sp>
        <p:nvSpPr>
          <p:cNvPr id="8" name="Pentagon 7"/>
          <p:cNvSpPr/>
          <p:nvPr/>
        </p:nvSpPr>
        <p:spPr>
          <a:xfrm>
            <a:off x="4846320" y="224028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3081272" y="4038592"/>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6651388" y="4038596"/>
            <a:ext cx="2007281" cy="830997"/>
          </a:xfrm>
          <a:prstGeom prst="rect">
            <a:avLst/>
          </a:prstGeom>
          <a:noFill/>
        </p:spPr>
        <p:txBody>
          <a:bodyPr wrap="none" rtlCol="0">
            <a:spAutoFit/>
          </a:bodyPr>
          <a:lstStyle/>
          <a:p>
            <a:r>
              <a:rPr lang="en-US" sz="4800" dirty="0">
                <a:solidFill>
                  <a:srgbClr val="306EA5"/>
                </a:solidFill>
              </a:rPr>
              <a:t>n</a:t>
            </a:r>
            <a:r>
              <a:rPr lang="en-US" sz="4800" dirty="0" smtClean="0">
                <a:solidFill>
                  <a:srgbClr val="306EA5"/>
                </a:solidFill>
              </a:rPr>
              <a:t>ode.js</a:t>
            </a:r>
            <a:endParaRPr lang="en-US" sz="4800" dirty="0">
              <a:solidFill>
                <a:srgbClr val="306EA5"/>
              </a:solidFill>
            </a:endParaRPr>
          </a:p>
        </p:txBody>
      </p:sp>
      <p:sp>
        <p:nvSpPr>
          <p:cNvPr id="11" name="Pentagon 10"/>
          <p:cNvSpPr/>
          <p:nvPr/>
        </p:nvSpPr>
        <p:spPr>
          <a:xfrm>
            <a:off x="4846320" y="419862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4899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23</a:t>
            </a:fld>
            <a:endParaRPr lang="en-US" dirty="0"/>
          </a:p>
        </p:txBody>
      </p:sp>
      <p:sp>
        <p:nvSpPr>
          <p:cNvPr id="3" name="Title 2"/>
          <p:cNvSpPr>
            <a:spLocks noGrp="1"/>
          </p:cNvSpPr>
          <p:nvPr>
            <p:ph type="title"/>
          </p:nvPr>
        </p:nvSpPr>
        <p:spPr>
          <a:xfrm>
            <a:off x="838200" y="2423161"/>
            <a:ext cx="10515600" cy="2815400"/>
          </a:xfrm>
        </p:spPr>
        <p:txBody>
          <a:bodyPr>
            <a:normAutofit/>
          </a:bodyPr>
          <a:lstStyle/>
          <a:p>
            <a:r>
              <a:rPr lang="en-US" sz="6000" dirty="0" smtClean="0">
                <a:solidFill>
                  <a:schemeClr val="accent4"/>
                </a:solidFill>
              </a:rPr>
              <a:t>MIDAAS</a:t>
            </a:r>
            <a:r>
              <a:rPr lang="en-US" dirty="0" smtClean="0"/>
              <a:t/>
            </a:r>
            <a:br>
              <a:rPr lang="en-US" dirty="0" smtClean="0"/>
            </a:br>
            <a:r>
              <a:rPr lang="en-US" dirty="0"/>
              <a:t/>
            </a:r>
            <a:br>
              <a:rPr lang="en-US" dirty="0"/>
            </a:br>
            <a:r>
              <a:rPr lang="en-US" sz="4400" dirty="0" smtClean="0"/>
              <a:t>https://midaas.commerce.gov</a:t>
            </a:r>
            <a:endParaRPr lang="en-US" sz="4400" dirty="0"/>
          </a:p>
        </p:txBody>
      </p:sp>
    </p:spTree>
    <p:extLst>
      <p:ext uri="{BB962C8B-B14F-4D97-AF65-F5344CB8AC3E}">
        <p14:creationId xmlns:p14="http://schemas.microsoft.com/office/powerpoint/2010/main" val="1110939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803" y="525780"/>
            <a:ext cx="9847496" cy="5532120"/>
          </a:xfrm>
          <a:prstGeom prst="rect">
            <a:avLst/>
          </a:prstGeom>
          <a:ln>
            <a:solidFill>
              <a:srgbClr val="306EA5"/>
            </a:solidFill>
          </a:ln>
        </p:spPr>
      </p:pic>
    </p:spTree>
    <p:extLst>
      <p:ext uri="{BB962C8B-B14F-4D97-AF65-F5344CB8AC3E}">
        <p14:creationId xmlns:p14="http://schemas.microsoft.com/office/powerpoint/2010/main" val="755249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25</a:t>
            </a:fld>
            <a:endParaRPr lang="en-US" dirty="0"/>
          </a:p>
        </p:txBody>
      </p:sp>
      <p:sp>
        <p:nvSpPr>
          <p:cNvPr id="3" name="Title 2"/>
          <p:cNvSpPr>
            <a:spLocks noGrp="1"/>
          </p:cNvSpPr>
          <p:nvPr>
            <p:ph type="title"/>
          </p:nvPr>
        </p:nvSpPr>
        <p:spPr/>
        <p:txBody>
          <a:bodyPr/>
          <a:lstStyle/>
          <a:p>
            <a:pPr algn="ctr"/>
            <a:r>
              <a:rPr lang="en-US" dirty="0" smtClean="0"/>
              <a:t>Building the API</a:t>
            </a:r>
            <a:endParaRPr lang="en-US" dirty="0"/>
          </a:p>
        </p:txBody>
      </p:sp>
      <p:sp>
        <p:nvSpPr>
          <p:cNvPr id="4" name="Content Placeholder 3"/>
          <p:cNvSpPr>
            <a:spLocks noGrp="1"/>
          </p:cNvSpPr>
          <p:nvPr>
            <p:ph idx="1"/>
          </p:nvPr>
        </p:nvSpPr>
        <p:spPr>
          <a:xfrm>
            <a:off x="1074420" y="2291553"/>
            <a:ext cx="10279380" cy="4351338"/>
          </a:xfrm>
        </p:spPr>
        <p:txBody>
          <a:bodyPr>
            <a:normAutofit/>
          </a:bodyPr>
          <a:lstStyle/>
          <a:p>
            <a:pPr marL="742950" indent="-742950">
              <a:buFont typeface="+mj-lt"/>
              <a:buAutoNum type="arabicPeriod"/>
            </a:pPr>
            <a:r>
              <a:rPr lang="en-US" sz="4000" dirty="0" smtClean="0"/>
              <a:t>Validate Need</a:t>
            </a:r>
          </a:p>
          <a:p>
            <a:pPr marL="742950" indent="-742950">
              <a:buFont typeface="+mj-lt"/>
              <a:buAutoNum type="arabicPeriod"/>
            </a:pPr>
            <a:r>
              <a:rPr lang="en-US" sz="4000" dirty="0" smtClean="0"/>
              <a:t>Validate with Domain Experts</a:t>
            </a:r>
          </a:p>
          <a:p>
            <a:pPr marL="742950" indent="-742950">
              <a:buFont typeface="+mj-lt"/>
              <a:buAutoNum type="arabicPeriod"/>
            </a:pPr>
            <a:r>
              <a:rPr lang="en-US" sz="4000" dirty="0" smtClean="0"/>
              <a:t>Understand Initial </a:t>
            </a:r>
            <a:r>
              <a:rPr lang="en-US" sz="4000" dirty="0"/>
              <a:t>U</a:t>
            </a:r>
            <a:r>
              <a:rPr lang="en-US" sz="4000" dirty="0" smtClean="0"/>
              <a:t>ser Stories</a:t>
            </a:r>
          </a:p>
          <a:p>
            <a:pPr marL="742950" indent="-742950">
              <a:buFont typeface="+mj-lt"/>
              <a:buAutoNum type="arabicPeriod"/>
            </a:pPr>
            <a:r>
              <a:rPr lang="en-US" sz="4000" dirty="0" smtClean="0"/>
              <a:t>Understand Technical Constraints</a:t>
            </a:r>
          </a:p>
          <a:p>
            <a:pPr marL="742950" indent="-742950">
              <a:buFont typeface="+mj-lt"/>
              <a:buAutoNum type="arabicPeriod"/>
            </a:pPr>
            <a:r>
              <a:rPr lang="en-US" sz="4000" dirty="0" smtClean="0"/>
              <a:t>Build</a:t>
            </a:r>
          </a:p>
          <a:p>
            <a:pPr marL="742950" indent="-742950">
              <a:buFont typeface="+mj-lt"/>
              <a:buAutoNum type="arabicPeriod"/>
            </a:pPr>
            <a:r>
              <a:rPr lang="en-US" sz="4000" dirty="0" smtClean="0"/>
              <a:t>Go to 2</a:t>
            </a:r>
            <a:endParaRPr lang="en-US" sz="4000" dirty="0"/>
          </a:p>
        </p:txBody>
      </p:sp>
    </p:spTree>
    <p:extLst>
      <p:ext uri="{BB962C8B-B14F-4D97-AF65-F5344CB8AC3E}">
        <p14:creationId xmlns:p14="http://schemas.microsoft.com/office/powerpoint/2010/main" val="231572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26</a:t>
            </a:fld>
            <a:endParaRPr lang="en-US" dirty="0"/>
          </a:p>
        </p:txBody>
      </p:sp>
      <p:sp>
        <p:nvSpPr>
          <p:cNvPr id="3" name="TextBox 2"/>
          <p:cNvSpPr txBox="1"/>
          <p:nvPr/>
        </p:nvSpPr>
        <p:spPr>
          <a:xfrm>
            <a:off x="3492752" y="708652"/>
            <a:ext cx="5675785" cy="830997"/>
          </a:xfrm>
          <a:prstGeom prst="rect">
            <a:avLst/>
          </a:prstGeom>
          <a:noFill/>
        </p:spPr>
        <p:txBody>
          <a:bodyPr wrap="none" rtlCol="0">
            <a:spAutoFit/>
          </a:bodyPr>
          <a:lstStyle/>
          <a:p>
            <a:r>
              <a:rPr lang="en-US" sz="4800" dirty="0" smtClean="0">
                <a:solidFill>
                  <a:srgbClr val="306EA5"/>
                </a:solidFill>
              </a:rPr>
              <a:t>Amazon Web Services</a:t>
            </a:r>
            <a:endParaRPr lang="en-US" sz="4800" dirty="0">
              <a:solidFill>
                <a:srgbClr val="306EA5"/>
              </a:solidFill>
            </a:endParaRPr>
          </a:p>
        </p:txBody>
      </p:sp>
      <p:sp>
        <p:nvSpPr>
          <p:cNvPr id="6" name="TextBox 5"/>
          <p:cNvSpPr txBox="1"/>
          <p:nvPr/>
        </p:nvSpPr>
        <p:spPr>
          <a:xfrm>
            <a:off x="406652" y="2606032"/>
            <a:ext cx="1377300" cy="830997"/>
          </a:xfrm>
          <a:prstGeom prst="rect">
            <a:avLst/>
          </a:prstGeom>
          <a:noFill/>
        </p:spPr>
        <p:txBody>
          <a:bodyPr wrap="none" rtlCol="0">
            <a:spAutoFit/>
          </a:bodyPr>
          <a:lstStyle/>
          <a:p>
            <a:r>
              <a:rPr lang="en-US" sz="4800" dirty="0" smtClean="0">
                <a:solidFill>
                  <a:srgbClr val="306EA5"/>
                </a:solidFill>
              </a:rPr>
              <a:t>MVP</a:t>
            </a:r>
            <a:endParaRPr lang="en-US" sz="4800" dirty="0">
              <a:solidFill>
                <a:srgbClr val="306EA5"/>
              </a:solidFill>
            </a:endParaRPr>
          </a:p>
        </p:txBody>
      </p:sp>
      <p:sp>
        <p:nvSpPr>
          <p:cNvPr id="7" name="TextBox 6"/>
          <p:cNvSpPr txBox="1"/>
          <p:nvPr/>
        </p:nvSpPr>
        <p:spPr>
          <a:xfrm>
            <a:off x="3976768" y="2606036"/>
            <a:ext cx="7960064" cy="830997"/>
          </a:xfrm>
          <a:prstGeom prst="rect">
            <a:avLst/>
          </a:prstGeom>
          <a:noFill/>
        </p:spPr>
        <p:txBody>
          <a:bodyPr wrap="none" rtlCol="0">
            <a:spAutoFit/>
          </a:bodyPr>
          <a:lstStyle/>
          <a:p>
            <a:r>
              <a:rPr lang="en-US" sz="4800" dirty="0" smtClean="0">
                <a:solidFill>
                  <a:srgbClr val="306EA5"/>
                </a:solidFill>
              </a:rPr>
              <a:t>Redshift, Lambda, API Gateway</a:t>
            </a:r>
            <a:endParaRPr lang="en-US" sz="4800" dirty="0">
              <a:solidFill>
                <a:srgbClr val="306EA5"/>
              </a:solidFill>
            </a:endParaRPr>
          </a:p>
        </p:txBody>
      </p:sp>
      <p:sp>
        <p:nvSpPr>
          <p:cNvPr id="8" name="Pentagon 7"/>
          <p:cNvSpPr/>
          <p:nvPr/>
        </p:nvSpPr>
        <p:spPr>
          <a:xfrm>
            <a:off x="2171700" y="2766060"/>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406652" y="4584049"/>
            <a:ext cx="1305935" cy="830997"/>
          </a:xfrm>
          <a:prstGeom prst="rect">
            <a:avLst/>
          </a:prstGeom>
          <a:noFill/>
        </p:spPr>
        <p:txBody>
          <a:bodyPr wrap="none" rtlCol="0">
            <a:spAutoFit/>
          </a:bodyPr>
          <a:lstStyle/>
          <a:p>
            <a:r>
              <a:rPr lang="en-US" sz="4800" dirty="0" smtClean="0">
                <a:solidFill>
                  <a:srgbClr val="306EA5"/>
                </a:solidFill>
              </a:rPr>
              <a:t>beta</a:t>
            </a:r>
            <a:endParaRPr lang="en-US" sz="4800" dirty="0">
              <a:solidFill>
                <a:srgbClr val="306EA5"/>
              </a:solidFill>
            </a:endParaRPr>
          </a:p>
        </p:txBody>
      </p:sp>
      <p:sp>
        <p:nvSpPr>
          <p:cNvPr id="10" name="TextBox 9"/>
          <p:cNvSpPr txBox="1"/>
          <p:nvPr/>
        </p:nvSpPr>
        <p:spPr>
          <a:xfrm>
            <a:off x="3976768" y="4584053"/>
            <a:ext cx="4416337" cy="830997"/>
          </a:xfrm>
          <a:prstGeom prst="rect">
            <a:avLst/>
          </a:prstGeom>
          <a:noFill/>
        </p:spPr>
        <p:txBody>
          <a:bodyPr wrap="none" rtlCol="0">
            <a:spAutoFit/>
          </a:bodyPr>
          <a:lstStyle/>
          <a:p>
            <a:r>
              <a:rPr lang="en-US" sz="4800" dirty="0" smtClean="0">
                <a:solidFill>
                  <a:srgbClr val="306EA5"/>
                </a:solidFill>
              </a:rPr>
              <a:t>Postgres, S3, EC2</a:t>
            </a:r>
            <a:endParaRPr lang="en-US" sz="4800" dirty="0">
              <a:solidFill>
                <a:srgbClr val="306EA5"/>
              </a:solidFill>
            </a:endParaRPr>
          </a:p>
        </p:txBody>
      </p:sp>
      <p:sp>
        <p:nvSpPr>
          <p:cNvPr id="11" name="Pentagon 10"/>
          <p:cNvSpPr/>
          <p:nvPr/>
        </p:nvSpPr>
        <p:spPr>
          <a:xfrm>
            <a:off x="2171700" y="4744077"/>
            <a:ext cx="1325880" cy="4880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37750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27</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159087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Summary</a:t>
            </a:r>
            <a:endParaRPr lang="en-US" dirty="0"/>
          </a:p>
        </p:txBody>
      </p:sp>
      <p:sp>
        <p:nvSpPr>
          <p:cNvPr id="8" name="Content Placeholder 7"/>
          <p:cNvSpPr>
            <a:spLocks noGrp="1"/>
          </p:cNvSpPr>
          <p:nvPr>
            <p:ph idx="1"/>
          </p:nvPr>
        </p:nvSpPr>
        <p:spPr>
          <a:xfrm>
            <a:off x="0" y="1943099"/>
            <a:ext cx="12192000" cy="3954781"/>
          </a:xfrm>
          <a:solidFill>
            <a:srgbClr val="306EA5"/>
          </a:solidFill>
        </p:spPr>
        <p:txBody>
          <a:bodyPr>
            <a:normAutofit/>
          </a:bodyPr>
          <a:lstStyle/>
          <a:p>
            <a:pPr marL="0" indent="0" algn="ctr">
              <a:buNone/>
            </a:pPr>
            <a:r>
              <a:rPr lang="en-US" sz="4800" dirty="0" smtClean="0">
                <a:solidFill>
                  <a:schemeClr val="bg1"/>
                </a:solidFill>
              </a:rPr>
              <a:t>People</a:t>
            </a:r>
          </a:p>
          <a:p>
            <a:pPr marL="0" indent="0" algn="ctr">
              <a:buNone/>
            </a:pPr>
            <a:r>
              <a:rPr lang="en-US" sz="4800" dirty="0" smtClean="0">
                <a:solidFill>
                  <a:schemeClr val="bg1"/>
                </a:solidFill>
              </a:rPr>
              <a:t>Scope</a:t>
            </a:r>
          </a:p>
          <a:p>
            <a:pPr marL="0" indent="0" algn="ctr">
              <a:buNone/>
            </a:pPr>
            <a:r>
              <a:rPr lang="en-US" sz="4800" dirty="0" smtClean="0">
                <a:solidFill>
                  <a:schemeClr val="bg1"/>
                </a:solidFill>
              </a:rPr>
              <a:t>Constraints</a:t>
            </a:r>
          </a:p>
          <a:p>
            <a:pPr marL="0" indent="0" algn="ctr">
              <a:buNone/>
            </a:pPr>
            <a:r>
              <a:rPr lang="en-US" sz="4800" dirty="0" smtClean="0">
                <a:solidFill>
                  <a:schemeClr val="bg1"/>
                </a:solidFill>
              </a:rPr>
              <a:t>Validate</a:t>
            </a:r>
          </a:p>
          <a:p>
            <a:pPr marL="0" indent="0" algn="ctr">
              <a:buNone/>
            </a:pPr>
            <a:r>
              <a:rPr lang="en-US" sz="4800" dirty="0" smtClean="0">
                <a:solidFill>
                  <a:schemeClr val="bg1"/>
                </a:solidFill>
              </a:rPr>
              <a:t>Show The Thing </a:t>
            </a:r>
            <a:endParaRPr lang="en-US" sz="4800" dirty="0">
              <a:solidFill>
                <a:schemeClr val="bg1"/>
              </a:solidFill>
            </a:endParaRPr>
          </a:p>
        </p:txBody>
      </p:sp>
      <p:sp>
        <p:nvSpPr>
          <p:cNvPr id="2" name="Slide Number Placeholder 1"/>
          <p:cNvSpPr>
            <a:spLocks noGrp="1"/>
          </p:cNvSpPr>
          <p:nvPr>
            <p:ph type="sldNum" sz="quarter" idx="12"/>
          </p:nvPr>
        </p:nvSpPr>
        <p:spPr/>
        <p:txBody>
          <a:bodyPr/>
          <a:lstStyle/>
          <a:p>
            <a:fld id="{150819AE-02FA-3749-BFC2-030922A62D98}" type="slidenum">
              <a:rPr lang="en-US" smtClean="0"/>
              <a:t>28</a:t>
            </a:fld>
            <a:endParaRPr lang="en-US" dirty="0"/>
          </a:p>
        </p:txBody>
      </p:sp>
    </p:spTree>
    <p:extLst>
      <p:ext uri="{BB962C8B-B14F-4D97-AF65-F5344CB8AC3E}">
        <p14:creationId xmlns:p14="http://schemas.microsoft.com/office/powerpoint/2010/main" val="4805362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14500"/>
            <a:ext cx="12192000" cy="4105654"/>
          </a:xfrm>
          <a:prstGeom prst="rect">
            <a:avLst/>
          </a:prstGeom>
          <a:solidFill>
            <a:srgbClr val="306E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97180" y="1714501"/>
            <a:ext cx="5663443" cy="4105654"/>
          </a:xfrm>
          <a:solidFill>
            <a:srgbClr val="306EA5"/>
          </a:solidFill>
        </p:spPr>
        <p:txBody>
          <a:bodyPr>
            <a:normAutofit/>
          </a:bodyPr>
          <a:lstStyle/>
          <a:p>
            <a:pPr marL="0" indent="0">
              <a:buNone/>
            </a:pPr>
            <a:r>
              <a:rPr lang="en-US" b="1" dirty="0" smtClean="0">
                <a:solidFill>
                  <a:schemeClr val="accent4"/>
                </a:solidFill>
              </a:rPr>
              <a:t>Sweat and Toil</a:t>
            </a:r>
          </a:p>
          <a:p>
            <a:r>
              <a:rPr lang="en-US" b="1" dirty="0" smtClean="0">
                <a:solidFill>
                  <a:schemeClr val="bg1"/>
                </a:solidFill>
              </a:rPr>
              <a:t>2016 </a:t>
            </a:r>
            <a:r>
              <a:rPr lang="en-US" dirty="0">
                <a:solidFill>
                  <a:schemeClr val="bg1"/>
                </a:solidFill>
              </a:rPr>
              <a:t>Department of </a:t>
            </a:r>
            <a:r>
              <a:rPr lang="en-US" dirty="0" smtClean="0">
                <a:solidFill>
                  <a:schemeClr val="bg1"/>
                </a:solidFill>
              </a:rPr>
              <a:t>Labor‘s </a:t>
            </a:r>
            <a:r>
              <a:rPr lang="en-US" b="1" dirty="0" smtClean="0">
                <a:solidFill>
                  <a:schemeClr val="bg1"/>
                </a:solidFill>
              </a:rPr>
              <a:t>Innovation Award.</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150819AE-02FA-3749-BFC2-030922A62D98}" type="slidenum">
              <a:rPr lang="en-US" smtClean="0"/>
              <a:t>29</a:t>
            </a:fld>
            <a:endParaRPr lang="en-US" dirty="0"/>
          </a:p>
        </p:txBody>
      </p:sp>
      <p:sp>
        <p:nvSpPr>
          <p:cNvPr id="5" name="Title 4"/>
          <p:cNvSpPr>
            <a:spLocks noGrp="1"/>
          </p:cNvSpPr>
          <p:nvPr>
            <p:ph type="title"/>
          </p:nvPr>
        </p:nvSpPr>
        <p:spPr>
          <a:xfrm>
            <a:off x="0" y="309402"/>
            <a:ext cx="12192000" cy="959704"/>
          </a:xfrm>
        </p:spPr>
        <p:txBody>
          <a:bodyPr/>
          <a:lstStyle/>
          <a:p>
            <a:pPr algn="ctr"/>
            <a:r>
              <a:rPr lang="en-US" dirty="0" smtClean="0"/>
              <a:t>So Far</a:t>
            </a:r>
            <a:endParaRPr lang="en-US" dirty="0"/>
          </a:p>
        </p:txBody>
      </p:sp>
      <p:sp>
        <p:nvSpPr>
          <p:cNvPr id="6" name="Content Placeholder 5"/>
          <p:cNvSpPr>
            <a:spLocks noGrp="1"/>
          </p:cNvSpPr>
          <p:nvPr>
            <p:ph idx="13"/>
          </p:nvPr>
        </p:nvSpPr>
        <p:spPr>
          <a:xfrm>
            <a:off x="5975862" y="1714500"/>
            <a:ext cx="5888477" cy="4105654"/>
          </a:xfrm>
          <a:solidFill>
            <a:srgbClr val="306EA5"/>
          </a:solidFill>
        </p:spPr>
        <p:txBody>
          <a:bodyPr>
            <a:normAutofit/>
          </a:bodyPr>
          <a:lstStyle/>
          <a:p>
            <a:pPr marL="0" indent="0">
              <a:buNone/>
            </a:pPr>
            <a:r>
              <a:rPr lang="en-US" b="1" dirty="0" smtClean="0">
                <a:solidFill>
                  <a:schemeClr val="accent4"/>
                </a:solidFill>
              </a:rPr>
              <a:t>CENSUS CitySDK</a:t>
            </a:r>
          </a:p>
          <a:p>
            <a:r>
              <a:rPr lang="en-US" b="1" dirty="0">
                <a:solidFill>
                  <a:schemeClr val="bg1"/>
                </a:solidFill>
              </a:rPr>
              <a:t>2016 </a:t>
            </a:r>
            <a:r>
              <a:rPr lang="en-US" dirty="0">
                <a:solidFill>
                  <a:schemeClr val="bg1"/>
                </a:solidFill>
              </a:rPr>
              <a:t>Department of Commerce Gold medal</a:t>
            </a:r>
          </a:p>
          <a:p>
            <a:r>
              <a:rPr lang="en-US" b="1" dirty="0" smtClean="0">
                <a:solidFill>
                  <a:schemeClr val="bg1"/>
                </a:solidFill>
              </a:rPr>
              <a:t>2016 Best </a:t>
            </a:r>
            <a:r>
              <a:rPr lang="en-US" b="1" dirty="0">
                <a:solidFill>
                  <a:schemeClr val="bg1"/>
                </a:solidFill>
              </a:rPr>
              <a:t>Data API Award</a:t>
            </a:r>
            <a:r>
              <a:rPr lang="en-US" dirty="0">
                <a:solidFill>
                  <a:schemeClr val="bg1"/>
                </a:solidFill>
              </a:rPr>
              <a:t>, </a:t>
            </a:r>
            <a:r>
              <a:rPr lang="en-US" dirty="0" smtClean="0">
                <a:solidFill>
                  <a:schemeClr val="bg1"/>
                </a:solidFill>
              </a:rPr>
              <a:t>API:World</a:t>
            </a:r>
            <a:endParaRPr lang="en-US" dirty="0">
              <a:solidFill>
                <a:schemeClr val="bg1"/>
              </a:solidFill>
            </a:endParaRPr>
          </a:p>
          <a:p>
            <a:r>
              <a:rPr lang="en-US" b="1" dirty="0" smtClean="0">
                <a:solidFill>
                  <a:schemeClr val="bg1"/>
                </a:solidFill>
              </a:rPr>
              <a:t>2015 Fedscoop Innovation </a:t>
            </a:r>
            <a:r>
              <a:rPr lang="en-US" b="1" dirty="0">
                <a:solidFill>
                  <a:schemeClr val="bg1"/>
                </a:solidFill>
              </a:rPr>
              <a:t>Of The </a:t>
            </a:r>
            <a:r>
              <a:rPr lang="en-US" b="1" dirty="0" smtClean="0">
                <a:solidFill>
                  <a:schemeClr val="bg1"/>
                </a:solidFill>
              </a:rPr>
              <a:t>Year</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06460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28"/>
            <a:ext cx="12192000" cy="6391678"/>
          </a:xfrm>
          <a:prstGeom prst="rect">
            <a:avLst/>
          </a:prstGeom>
        </p:spPr>
      </p:pic>
    </p:spTree>
    <p:extLst>
      <p:ext uri="{BB962C8B-B14F-4D97-AF65-F5344CB8AC3E}">
        <p14:creationId xmlns:p14="http://schemas.microsoft.com/office/powerpoint/2010/main" val="653153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a:xfrm>
            <a:off x="194553" y="4804116"/>
            <a:ext cx="4468887" cy="589729"/>
          </a:xfrm>
        </p:spPr>
        <p:txBody>
          <a:bodyPr>
            <a:normAutofit/>
          </a:bodyPr>
          <a:lstStyle/>
          <a:p>
            <a:r>
              <a:rPr lang="en-US" dirty="0" smtClean="0"/>
              <a:t>tyronewagrandison@gmail.com</a:t>
            </a:r>
            <a:endParaRPr lang="en-US" dirty="0"/>
          </a:p>
        </p:txBody>
      </p:sp>
    </p:spTree>
    <p:extLst>
      <p:ext uri="{BB962C8B-B14F-4D97-AF65-F5344CB8AC3E}">
        <p14:creationId xmlns:p14="http://schemas.microsoft.com/office/powerpoint/2010/main" val="12539754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4</a:t>
            </a:fld>
            <a:endParaRPr lang="en-US" dirty="0"/>
          </a:p>
        </p:txBody>
      </p:sp>
      <p:sp>
        <p:nvSpPr>
          <p:cNvPr id="3" name="Title 2"/>
          <p:cNvSpPr>
            <a:spLocks noGrp="1"/>
          </p:cNvSpPr>
          <p:nvPr>
            <p:ph type="title"/>
          </p:nvPr>
        </p:nvSpPr>
        <p:spPr/>
        <p:txBody>
          <a:bodyPr/>
          <a:lstStyle/>
          <a:p>
            <a:r>
              <a:rPr lang="en-US" dirty="0" smtClean="0"/>
              <a:t>The Reality</a:t>
            </a:r>
            <a:endParaRPr lang="en-US" dirty="0"/>
          </a:p>
        </p:txBody>
      </p:sp>
      <p:sp>
        <p:nvSpPr>
          <p:cNvPr id="4" name="Text Placeholder 3"/>
          <p:cNvSpPr>
            <a:spLocks noGrp="1"/>
          </p:cNvSpPr>
          <p:nvPr>
            <p:ph type="body" sz="quarter" idx="13"/>
          </p:nvPr>
        </p:nvSpPr>
        <p:spPr>
          <a:xfrm>
            <a:off x="1947150" y="2882384"/>
            <a:ext cx="8819910" cy="82614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APIs: Sweat and Toil, CitySDK, MIDAAS</a:t>
            </a:r>
            <a:endParaRPr lang="en-US" dirty="0"/>
          </a:p>
        </p:txBody>
      </p:sp>
      <p:sp>
        <p:nvSpPr>
          <p:cNvPr id="5" name="Text Placeholder 4"/>
          <p:cNvSpPr>
            <a:spLocks noGrp="1"/>
          </p:cNvSpPr>
          <p:nvPr>
            <p:ph type="body" sz="quarter" idx="14"/>
          </p:nvPr>
        </p:nvSpPr>
        <p:spPr>
          <a:xfrm>
            <a:off x="1999026" y="3847259"/>
            <a:ext cx="7487874" cy="82614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Lessons</a:t>
            </a:r>
            <a:endParaRPr lang="en-US" dirty="0"/>
          </a:p>
        </p:txBody>
      </p:sp>
    </p:spTree>
    <p:extLst>
      <p:ext uri="{BB962C8B-B14F-4D97-AF65-F5344CB8AC3E}">
        <p14:creationId xmlns:p14="http://schemas.microsoft.com/office/powerpoint/2010/main" val="33977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321" name="Rectangle 320"/>
          <p:cNvSpPr/>
          <p:nvPr/>
        </p:nvSpPr>
        <p:spPr>
          <a:xfrm>
            <a:off x="3810000" y="3105835"/>
            <a:ext cx="4572000" cy="1938992"/>
          </a:xfrm>
          <a:prstGeom prst="rect">
            <a:avLst/>
          </a:prstGeom>
        </p:spPr>
        <p:txBody>
          <a:bodyPr>
            <a:spAutoFit/>
          </a:bodyPr>
          <a:lstStyle/>
          <a:p>
            <a:r>
              <a:rPr lang="en-US" sz="4000" dirty="0">
                <a:solidFill>
                  <a:schemeClr val="bg1"/>
                </a:solidFill>
                <a:latin typeface="Helvetica Neue Thin" charset="0"/>
                <a:ea typeface="Helvetica Neue Thin" charset="0"/>
                <a:cs typeface="Helvetica Neue Thin" charset="0"/>
              </a:rPr>
              <a:t>government takes on the hardest, inelastic problems</a:t>
            </a:r>
          </a:p>
        </p:txBody>
      </p:sp>
      <p:sp>
        <p:nvSpPr>
          <p:cNvPr id="5" name="Slide Number Placeholder 1"/>
          <p:cNvSpPr>
            <a:spLocks noGrp="1"/>
          </p:cNvSpPr>
          <p:nvPr>
            <p:ph type="sldNum" sz="quarter" idx="12"/>
          </p:nvPr>
        </p:nvSpPr>
        <p:spPr>
          <a:xfrm>
            <a:off x="8939784" y="6356350"/>
            <a:ext cx="2743200" cy="365125"/>
          </a:xfrm>
        </p:spPr>
        <p:txBody>
          <a:bodyPr/>
          <a:lstStyle/>
          <a:p>
            <a:r>
              <a:rPr lang="en-US" dirty="0"/>
              <a:t>5</a:t>
            </a:r>
          </a:p>
        </p:txBody>
      </p:sp>
    </p:spTree>
    <p:extLst>
      <p:ext uri="{BB962C8B-B14F-4D97-AF65-F5344CB8AC3E}">
        <p14:creationId xmlns:p14="http://schemas.microsoft.com/office/powerpoint/2010/main" val="40377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sp>
        <p:nvSpPr>
          <p:cNvPr id="4" name="Freeform 3"/>
          <p:cNvSpPr/>
          <p:nvPr/>
        </p:nvSpPr>
        <p:spPr>
          <a:xfrm rot="21441311">
            <a:off x="1159479" y="2189024"/>
            <a:ext cx="9559635" cy="4847928"/>
          </a:xfrm>
          <a:custGeom>
            <a:avLst/>
            <a:gdLst>
              <a:gd name="connsiteX0" fmla="*/ 0 w 7581207"/>
              <a:gd name="connsiteY0" fmla="*/ 2613207 h 2812712"/>
              <a:gd name="connsiteX1" fmla="*/ 814647 w 7581207"/>
              <a:gd name="connsiteY1" fmla="*/ 2596581 h 2812712"/>
              <a:gd name="connsiteX2" fmla="*/ 1778924 w 7581207"/>
              <a:gd name="connsiteY2" fmla="*/ 2081192 h 2812712"/>
              <a:gd name="connsiteX3" fmla="*/ 3092335 w 7581207"/>
              <a:gd name="connsiteY3" fmla="*/ 252392 h 2812712"/>
              <a:gd name="connsiteX4" fmla="*/ 4389120 w 7581207"/>
              <a:gd name="connsiteY4" fmla="*/ 202516 h 2812712"/>
              <a:gd name="connsiteX5" fmla="*/ 5370022 w 7581207"/>
              <a:gd name="connsiteY5" fmla="*/ 1998065 h 2812712"/>
              <a:gd name="connsiteX6" fmla="*/ 7581207 w 7581207"/>
              <a:gd name="connsiteY6" fmla="*/ 2812712 h 281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1207" h="2812712">
                <a:moveTo>
                  <a:pt x="0" y="2613207"/>
                </a:moveTo>
                <a:cubicBezTo>
                  <a:pt x="259080" y="2649228"/>
                  <a:pt x="518160" y="2685250"/>
                  <a:pt x="814647" y="2596581"/>
                </a:cubicBezTo>
                <a:cubicBezTo>
                  <a:pt x="1111134" y="2507912"/>
                  <a:pt x="1399309" y="2471890"/>
                  <a:pt x="1778924" y="2081192"/>
                </a:cubicBezTo>
                <a:cubicBezTo>
                  <a:pt x="2158539" y="1690494"/>
                  <a:pt x="2657302" y="565505"/>
                  <a:pt x="3092335" y="252392"/>
                </a:cubicBezTo>
                <a:cubicBezTo>
                  <a:pt x="3527368" y="-60721"/>
                  <a:pt x="4009506" y="-88429"/>
                  <a:pt x="4389120" y="202516"/>
                </a:cubicBezTo>
                <a:cubicBezTo>
                  <a:pt x="4768734" y="493461"/>
                  <a:pt x="4838008" y="1563032"/>
                  <a:pt x="5370022" y="1998065"/>
                </a:cubicBezTo>
                <a:cubicBezTo>
                  <a:pt x="5902036" y="2433098"/>
                  <a:pt x="7581207" y="2812712"/>
                  <a:pt x="7581207" y="2812712"/>
                </a:cubicBezTo>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716563" y="647175"/>
            <a:ext cx="1994579"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optimum</a:t>
            </a:r>
          </a:p>
        </p:txBody>
      </p:sp>
      <p:cxnSp>
        <p:nvCxnSpPr>
          <p:cNvPr id="7" name="Straight Arrow Connector 6"/>
          <p:cNvCxnSpPr>
            <a:stCxn id="5" idx="2"/>
          </p:cNvCxnSpPr>
          <p:nvPr/>
        </p:nvCxnSpPr>
        <p:spPr>
          <a:xfrm>
            <a:off x="5713852" y="1231949"/>
            <a:ext cx="66264" cy="862858"/>
          </a:xfrm>
          <a:prstGeom prst="straightConnector1">
            <a:avLst/>
          </a:prstGeom>
          <a:ln w="603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1"/>
          <p:cNvSpPr>
            <a:spLocks noGrp="1"/>
          </p:cNvSpPr>
          <p:nvPr>
            <p:ph type="sldNum" sz="quarter" idx="12"/>
          </p:nvPr>
        </p:nvSpPr>
        <p:spPr>
          <a:xfrm>
            <a:off x="8939784" y="6356350"/>
            <a:ext cx="2743200" cy="365125"/>
          </a:xfrm>
        </p:spPr>
        <p:txBody>
          <a:bodyPr/>
          <a:lstStyle/>
          <a:p>
            <a:r>
              <a:rPr lang="en-US" dirty="0"/>
              <a:t>6</a:t>
            </a:r>
          </a:p>
        </p:txBody>
      </p:sp>
    </p:spTree>
    <p:extLst>
      <p:ext uri="{BB962C8B-B14F-4D97-AF65-F5344CB8AC3E}">
        <p14:creationId xmlns:p14="http://schemas.microsoft.com/office/powerpoint/2010/main" val="16386337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6EA5"/>
        </a:solidFill>
        <a:effectLst/>
      </p:bgPr>
    </p:bg>
    <p:spTree>
      <p:nvGrpSpPr>
        <p:cNvPr id="1" name=""/>
        <p:cNvGrpSpPr/>
        <p:nvPr/>
      </p:nvGrpSpPr>
      <p:grpSpPr>
        <a:xfrm>
          <a:off x="0" y="0"/>
          <a:ext cx="0" cy="0"/>
          <a:chOff x="0" y="0"/>
          <a:chExt cx="0" cy="0"/>
        </a:xfrm>
      </p:grpSpPr>
      <p:cxnSp>
        <p:nvCxnSpPr>
          <p:cNvPr id="330" name="Straight Arrow Connector 329"/>
          <p:cNvCxnSpPr/>
          <p:nvPr/>
        </p:nvCxnSpPr>
        <p:spPr>
          <a:xfrm flipH="1" flipV="1">
            <a:off x="5147876" y="2008017"/>
            <a:ext cx="1194190" cy="156853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p:nvPr/>
        </p:nvCxnSpPr>
        <p:spPr>
          <a:xfrm flipV="1">
            <a:off x="6343618" y="2553462"/>
            <a:ext cx="2106979" cy="1018896"/>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p:nvPr/>
        </p:nvCxnSpPr>
        <p:spPr>
          <a:xfrm flipH="1">
            <a:off x="5365552" y="3572359"/>
            <a:ext cx="976514" cy="206159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a:off x="6342066" y="3572359"/>
            <a:ext cx="2341270" cy="2847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flipV="1">
            <a:off x="6342067" y="719052"/>
            <a:ext cx="793025" cy="28533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a:off x="6342066" y="3572358"/>
            <a:ext cx="2341270" cy="2191626"/>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p:nvPr/>
        </p:nvCxnSpPr>
        <p:spPr>
          <a:xfrm flipH="1" flipV="1">
            <a:off x="4443846" y="2549270"/>
            <a:ext cx="1898221" cy="1023089"/>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2109789" y="3528837"/>
            <a:ext cx="3438283" cy="584775"/>
          </a:xfrm>
          <a:prstGeom prst="rect">
            <a:avLst/>
          </a:prstGeom>
          <a:noFill/>
        </p:spPr>
        <p:txBody>
          <a:bodyPr wrap="square" rtlCol="0">
            <a:spAutoFit/>
          </a:bodyPr>
          <a:lstStyle/>
          <a:p>
            <a:pPr algn="r"/>
            <a:r>
              <a:rPr lang="en-US" sz="3200" dirty="0">
                <a:solidFill>
                  <a:schemeClr val="bg1"/>
                </a:solidFill>
                <a:latin typeface="Helvetica Neue Thin" charset="0"/>
                <a:ea typeface="Helvetica Neue Thin" charset="0"/>
                <a:cs typeface="Helvetica Neue Thin" charset="0"/>
              </a:rPr>
              <a:t>n-dimensional</a:t>
            </a:r>
          </a:p>
        </p:txBody>
      </p:sp>
      <p:sp>
        <p:nvSpPr>
          <p:cNvPr id="11" name="Slide Number Placeholder 1"/>
          <p:cNvSpPr>
            <a:spLocks noGrp="1"/>
          </p:cNvSpPr>
          <p:nvPr>
            <p:ph type="sldNum" sz="quarter" idx="12"/>
          </p:nvPr>
        </p:nvSpPr>
        <p:spPr>
          <a:xfrm>
            <a:off x="8939784" y="6356350"/>
            <a:ext cx="2743200" cy="365125"/>
          </a:xfrm>
        </p:spPr>
        <p:txBody>
          <a:bodyPr/>
          <a:lstStyle/>
          <a:p>
            <a:r>
              <a:rPr lang="en-US" dirty="0"/>
              <a:t>7</a:t>
            </a:r>
          </a:p>
        </p:txBody>
      </p:sp>
    </p:spTree>
    <p:extLst>
      <p:ext uri="{BB962C8B-B14F-4D97-AF65-F5344CB8AC3E}">
        <p14:creationId xmlns:p14="http://schemas.microsoft.com/office/powerpoint/2010/main" val="1244374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r>
              <a:rPr lang="en-US" dirty="0" smtClean="0"/>
              <a:t>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801" y="742398"/>
            <a:ext cx="6570945" cy="5613952"/>
          </a:xfrm>
          <a:prstGeom prst="rect">
            <a:avLst/>
          </a:prstGeom>
        </p:spPr>
      </p:pic>
    </p:spTree>
    <p:extLst>
      <p:ext uri="{BB962C8B-B14F-4D97-AF65-F5344CB8AC3E}">
        <p14:creationId xmlns:p14="http://schemas.microsoft.com/office/powerpoint/2010/main" val="37821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50819AE-02FA-3749-BFC2-030922A62D98}" type="slidenum">
              <a:rPr lang="en-US" smtClean="0"/>
              <a:t>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34740"/>
            <a:ext cx="12192000" cy="12192000"/>
          </a:xfrm>
          <a:prstGeom prst="rect">
            <a:avLst/>
          </a:prstGeom>
        </p:spPr>
      </p:pic>
    </p:spTree>
    <p:extLst>
      <p:ext uri="{BB962C8B-B14F-4D97-AF65-F5344CB8AC3E}">
        <p14:creationId xmlns:p14="http://schemas.microsoft.com/office/powerpoint/2010/main" val="1446218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13883</TotalTime>
  <Words>371</Words>
  <Application>Microsoft Macintosh PowerPoint</Application>
  <PresentationFormat>Widescreen</PresentationFormat>
  <Paragraphs>113</Paragraphs>
  <Slides>30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DIN Alternate</vt:lpstr>
      <vt:lpstr>Helvetica Neue Thin</vt:lpstr>
      <vt:lpstr>Office Theme</vt:lpstr>
      <vt:lpstr>Building APIs in Government for Social Good</vt:lpstr>
      <vt:lpstr>Deputy Chief Data Officer,  US Department of Commerce (2015-16)  White House Presidential Innovation Fellow, Department of Labor &amp; US Census Bureau (2014-15)</vt:lpstr>
      <vt:lpstr>PowerPoint Presentation</vt:lpstr>
      <vt:lpstr>The Reality</vt:lpstr>
      <vt:lpstr>PowerPoint Presentation</vt:lpstr>
      <vt:lpstr>PowerPoint Presentation</vt:lpstr>
      <vt:lpstr>PowerPoint Presentation</vt:lpstr>
      <vt:lpstr>PowerPoint Presentation</vt:lpstr>
      <vt:lpstr>PowerPoint Presentation</vt:lpstr>
      <vt:lpstr>M-13-13</vt:lpstr>
      <vt:lpstr>PowerPoint Presentation</vt:lpstr>
      <vt:lpstr>PowerPoint Presentation</vt:lpstr>
      <vt:lpstr>PowerPoint Presentation</vt:lpstr>
      <vt:lpstr>The Reality</vt:lpstr>
      <vt:lpstr>Sweat and Toil  http://developer.dol.gov/others/sweat-and-toil</vt:lpstr>
      <vt:lpstr>PowerPoint Presentation</vt:lpstr>
      <vt:lpstr>Building the API</vt:lpstr>
      <vt:lpstr>PowerPoint Presentation</vt:lpstr>
      <vt:lpstr>Census CitySDK   https://uscensusbureau.github.io/citysdk/</vt:lpstr>
      <vt:lpstr>PowerPoint Presentation</vt:lpstr>
      <vt:lpstr>Building the API</vt:lpstr>
      <vt:lpstr>PowerPoint Presentation</vt:lpstr>
      <vt:lpstr>MIDAAS  https://midaas.commerce.gov</vt:lpstr>
      <vt:lpstr>PowerPoint Presentation</vt:lpstr>
      <vt:lpstr>Building the API</vt:lpstr>
      <vt:lpstr>PowerPoint Presentation</vt:lpstr>
      <vt:lpstr>The Reality</vt:lpstr>
      <vt:lpstr>Summary</vt:lpstr>
      <vt:lpstr>So Far</vt:lpstr>
      <vt:lpstr>Thank you</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Tonja White</dc:creator>
  <cp:lastModifiedBy>Tonja White</cp:lastModifiedBy>
  <cp:revision>228</cp:revision>
  <cp:lastPrinted>2016-09-10T03:55:21Z</cp:lastPrinted>
  <dcterms:created xsi:type="dcterms:W3CDTF">2016-04-01T21:11:52Z</dcterms:created>
  <dcterms:modified xsi:type="dcterms:W3CDTF">2016-09-10T18:39:08Z</dcterms:modified>
</cp:coreProperties>
</file>